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0" r:id="rId26"/>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4" d="100"/>
          <a:sy n="44" d="100"/>
        </p:scale>
        <p:origin x="56" y="3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 dello schema</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F626DC6-00DB-42C8-A254-BE8A54D96D8F}"/>
              </a:ext>
            </a:extLst>
          </p:cNvPr>
          <p:cNvSpPr>
            <a:spLocks noGrp="1"/>
          </p:cNvSpPr>
          <p:nvPr>
            <p:ph type="dt" sz="half" idx="10"/>
          </p:nvPr>
        </p:nvSpPr>
        <p:spPr/>
        <p:txBody>
          <a:bodyPr/>
          <a:lstStyle>
            <a:lvl1pPr>
              <a:defRPr/>
            </a:lvl1pPr>
          </a:lstStyle>
          <a:p>
            <a:pPr>
              <a:defRPr/>
            </a:pPr>
            <a:fld id="{B15DA986-3E34-43DA-BD13-3EEC18C8AAC4}" type="datetimeFigureOut">
              <a:rPr lang="it-IT"/>
              <a:pPr>
                <a:defRPr/>
              </a:pPr>
              <a:t>18/09/2020</a:t>
            </a:fld>
            <a:endParaRPr lang="it-IT"/>
          </a:p>
        </p:txBody>
      </p:sp>
      <p:sp>
        <p:nvSpPr>
          <p:cNvPr id="5" name="Segnaposto piè di pagina 4">
            <a:extLst>
              <a:ext uri="{FF2B5EF4-FFF2-40B4-BE49-F238E27FC236}">
                <a16:creationId xmlns:a16="http://schemas.microsoft.com/office/drawing/2014/main" id="{D3634877-0401-410E-8B8A-904DBDDB37BD}"/>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4B30172C-CFB5-42C8-8CF7-0EE8F1A26A50}"/>
              </a:ext>
            </a:extLst>
          </p:cNvPr>
          <p:cNvSpPr>
            <a:spLocks noGrp="1"/>
          </p:cNvSpPr>
          <p:nvPr>
            <p:ph type="sldNum" sz="quarter" idx="12"/>
          </p:nvPr>
        </p:nvSpPr>
        <p:spPr/>
        <p:txBody>
          <a:bodyPr/>
          <a:lstStyle>
            <a:lvl1pPr>
              <a:defRPr/>
            </a:lvl1pPr>
          </a:lstStyle>
          <a:p>
            <a:fld id="{8FF082F6-CC6D-4EEB-936F-376634E00305}" type="slidenum">
              <a:rPr lang="it-IT" altLang="it-IT"/>
              <a:pPr/>
              <a:t>‹N›</a:t>
            </a:fld>
            <a:endParaRPr lang="it-IT" altLang="it-IT"/>
          </a:p>
        </p:txBody>
      </p:sp>
    </p:spTree>
    <p:extLst>
      <p:ext uri="{BB962C8B-B14F-4D97-AF65-F5344CB8AC3E}">
        <p14:creationId xmlns:p14="http://schemas.microsoft.com/office/powerpoint/2010/main" val="1014478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85FD382-1EB7-4627-91D1-278E7E8607A9}"/>
              </a:ext>
            </a:extLst>
          </p:cNvPr>
          <p:cNvSpPr>
            <a:spLocks noGrp="1"/>
          </p:cNvSpPr>
          <p:nvPr>
            <p:ph type="dt" sz="half" idx="10"/>
          </p:nvPr>
        </p:nvSpPr>
        <p:spPr/>
        <p:txBody>
          <a:bodyPr/>
          <a:lstStyle>
            <a:lvl1pPr>
              <a:defRPr/>
            </a:lvl1pPr>
          </a:lstStyle>
          <a:p>
            <a:pPr>
              <a:defRPr/>
            </a:pPr>
            <a:fld id="{48CE195A-F7A0-4C7F-BE60-E2F8CAFEE562}" type="datetimeFigureOut">
              <a:rPr lang="it-IT"/>
              <a:pPr>
                <a:defRPr/>
              </a:pPr>
              <a:t>18/09/2020</a:t>
            </a:fld>
            <a:endParaRPr lang="it-IT"/>
          </a:p>
        </p:txBody>
      </p:sp>
      <p:sp>
        <p:nvSpPr>
          <p:cNvPr id="5" name="Segnaposto piè di pagina 4">
            <a:extLst>
              <a:ext uri="{FF2B5EF4-FFF2-40B4-BE49-F238E27FC236}">
                <a16:creationId xmlns:a16="http://schemas.microsoft.com/office/drawing/2014/main" id="{AC69FA51-8F3E-4C9D-A979-F51BD66E2418}"/>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1DED2FC7-6A03-464E-9C61-35F45A237BCE}"/>
              </a:ext>
            </a:extLst>
          </p:cNvPr>
          <p:cNvSpPr>
            <a:spLocks noGrp="1"/>
          </p:cNvSpPr>
          <p:nvPr>
            <p:ph type="sldNum" sz="quarter" idx="12"/>
          </p:nvPr>
        </p:nvSpPr>
        <p:spPr/>
        <p:txBody>
          <a:bodyPr/>
          <a:lstStyle>
            <a:lvl1pPr>
              <a:defRPr/>
            </a:lvl1pPr>
          </a:lstStyle>
          <a:p>
            <a:fld id="{DBDADDCC-2B2E-4ECE-B8AC-528CE3FE741C}" type="slidenum">
              <a:rPr lang="it-IT" altLang="it-IT"/>
              <a:pPr/>
              <a:t>‹N›</a:t>
            </a:fld>
            <a:endParaRPr lang="it-IT" altLang="it-IT"/>
          </a:p>
        </p:txBody>
      </p:sp>
    </p:spTree>
    <p:extLst>
      <p:ext uri="{BB962C8B-B14F-4D97-AF65-F5344CB8AC3E}">
        <p14:creationId xmlns:p14="http://schemas.microsoft.com/office/powerpoint/2010/main" val="3570333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9D1068D-88BA-4A9A-8F32-C3ADA3C97005}"/>
              </a:ext>
            </a:extLst>
          </p:cNvPr>
          <p:cNvSpPr>
            <a:spLocks noGrp="1"/>
          </p:cNvSpPr>
          <p:nvPr>
            <p:ph type="dt" sz="half" idx="10"/>
          </p:nvPr>
        </p:nvSpPr>
        <p:spPr/>
        <p:txBody>
          <a:bodyPr/>
          <a:lstStyle>
            <a:lvl1pPr>
              <a:defRPr/>
            </a:lvl1pPr>
          </a:lstStyle>
          <a:p>
            <a:pPr>
              <a:defRPr/>
            </a:pPr>
            <a:fld id="{F48B4A62-2099-4E46-B509-3B7B3CFF4197}" type="datetimeFigureOut">
              <a:rPr lang="it-IT"/>
              <a:pPr>
                <a:defRPr/>
              </a:pPr>
              <a:t>18/09/2020</a:t>
            </a:fld>
            <a:endParaRPr lang="it-IT"/>
          </a:p>
        </p:txBody>
      </p:sp>
      <p:sp>
        <p:nvSpPr>
          <p:cNvPr id="5" name="Segnaposto piè di pagina 4">
            <a:extLst>
              <a:ext uri="{FF2B5EF4-FFF2-40B4-BE49-F238E27FC236}">
                <a16:creationId xmlns:a16="http://schemas.microsoft.com/office/drawing/2014/main" id="{D0EB2629-43AF-4C9E-AD12-0EED3E8B0D19}"/>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D76B9AA3-4B63-4524-8A8B-5A6FEDE7714E}"/>
              </a:ext>
            </a:extLst>
          </p:cNvPr>
          <p:cNvSpPr>
            <a:spLocks noGrp="1"/>
          </p:cNvSpPr>
          <p:nvPr>
            <p:ph type="sldNum" sz="quarter" idx="12"/>
          </p:nvPr>
        </p:nvSpPr>
        <p:spPr/>
        <p:txBody>
          <a:bodyPr/>
          <a:lstStyle>
            <a:lvl1pPr>
              <a:defRPr/>
            </a:lvl1pPr>
          </a:lstStyle>
          <a:p>
            <a:fld id="{2AEA2803-5419-4F33-8452-5B16BD14DE3A}" type="slidenum">
              <a:rPr lang="it-IT" altLang="it-IT"/>
              <a:pPr/>
              <a:t>‹N›</a:t>
            </a:fld>
            <a:endParaRPr lang="it-IT" altLang="it-IT"/>
          </a:p>
        </p:txBody>
      </p:sp>
    </p:spTree>
    <p:extLst>
      <p:ext uri="{BB962C8B-B14F-4D97-AF65-F5344CB8AC3E}">
        <p14:creationId xmlns:p14="http://schemas.microsoft.com/office/powerpoint/2010/main" val="3693459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D6F525A-1AE1-4073-8546-6691A09CB3DF}"/>
              </a:ext>
            </a:extLst>
          </p:cNvPr>
          <p:cNvSpPr>
            <a:spLocks noGrp="1"/>
          </p:cNvSpPr>
          <p:nvPr>
            <p:ph type="dt" sz="half" idx="10"/>
          </p:nvPr>
        </p:nvSpPr>
        <p:spPr/>
        <p:txBody>
          <a:bodyPr/>
          <a:lstStyle>
            <a:lvl1pPr>
              <a:defRPr/>
            </a:lvl1pPr>
          </a:lstStyle>
          <a:p>
            <a:pPr>
              <a:defRPr/>
            </a:pPr>
            <a:fld id="{38401D8C-4F9A-46F2-98AF-5D02576914C9}" type="datetimeFigureOut">
              <a:rPr lang="it-IT"/>
              <a:pPr>
                <a:defRPr/>
              </a:pPr>
              <a:t>18/09/2020</a:t>
            </a:fld>
            <a:endParaRPr lang="it-IT"/>
          </a:p>
        </p:txBody>
      </p:sp>
      <p:sp>
        <p:nvSpPr>
          <p:cNvPr id="5" name="Segnaposto piè di pagina 4">
            <a:extLst>
              <a:ext uri="{FF2B5EF4-FFF2-40B4-BE49-F238E27FC236}">
                <a16:creationId xmlns:a16="http://schemas.microsoft.com/office/drawing/2014/main" id="{A60825E1-EE1D-4072-8B22-875125C2E0A7}"/>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011C6384-0C95-497C-9F63-87FD74CF1A0C}"/>
              </a:ext>
            </a:extLst>
          </p:cNvPr>
          <p:cNvSpPr>
            <a:spLocks noGrp="1"/>
          </p:cNvSpPr>
          <p:nvPr>
            <p:ph type="sldNum" sz="quarter" idx="12"/>
          </p:nvPr>
        </p:nvSpPr>
        <p:spPr/>
        <p:txBody>
          <a:bodyPr/>
          <a:lstStyle>
            <a:lvl1pPr>
              <a:defRPr/>
            </a:lvl1pPr>
          </a:lstStyle>
          <a:p>
            <a:fld id="{2D421F26-A2B0-41D7-9EEC-CE23DA57FF2F}" type="slidenum">
              <a:rPr lang="it-IT" altLang="it-IT"/>
              <a:pPr/>
              <a:t>‹N›</a:t>
            </a:fld>
            <a:endParaRPr lang="it-IT" altLang="it-IT"/>
          </a:p>
        </p:txBody>
      </p:sp>
    </p:spTree>
    <p:extLst>
      <p:ext uri="{BB962C8B-B14F-4D97-AF65-F5344CB8AC3E}">
        <p14:creationId xmlns:p14="http://schemas.microsoft.com/office/powerpoint/2010/main" val="1793120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 dello schema</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616DEBB-F6A2-49A7-85CC-A5181AB980DE}"/>
              </a:ext>
            </a:extLst>
          </p:cNvPr>
          <p:cNvSpPr>
            <a:spLocks noGrp="1"/>
          </p:cNvSpPr>
          <p:nvPr>
            <p:ph type="dt" sz="half" idx="10"/>
          </p:nvPr>
        </p:nvSpPr>
        <p:spPr/>
        <p:txBody>
          <a:bodyPr/>
          <a:lstStyle>
            <a:lvl1pPr>
              <a:defRPr/>
            </a:lvl1pPr>
          </a:lstStyle>
          <a:p>
            <a:pPr>
              <a:defRPr/>
            </a:pPr>
            <a:fld id="{DA4A0522-0334-4471-8C50-A65DB32F4C35}" type="datetimeFigureOut">
              <a:rPr lang="it-IT"/>
              <a:pPr>
                <a:defRPr/>
              </a:pPr>
              <a:t>18/09/2020</a:t>
            </a:fld>
            <a:endParaRPr lang="it-IT"/>
          </a:p>
        </p:txBody>
      </p:sp>
      <p:sp>
        <p:nvSpPr>
          <p:cNvPr id="5" name="Segnaposto piè di pagina 4">
            <a:extLst>
              <a:ext uri="{FF2B5EF4-FFF2-40B4-BE49-F238E27FC236}">
                <a16:creationId xmlns:a16="http://schemas.microsoft.com/office/drawing/2014/main" id="{5414E7A0-4980-4225-A8F0-FE248B108694}"/>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F481EB6A-A198-4F7E-802B-2F31F29F5476}"/>
              </a:ext>
            </a:extLst>
          </p:cNvPr>
          <p:cNvSpPr>
            <a:spLocks noGrp="1"/>
          </p:cNvSpPr>
          <p:nvPr>
            <p:ph type="sldNum" sz="quarter" idx="12"/>
          </p:nvPr>
        </p:nvSpPr>
        <p:spPr/>
        <p:txBody>
          <a:bodyPr/>
          <a:lstStyle>
            <a:lvl1pPr>
              <a:defRPr/>
            </a:lvl1pPr>
          </a:lstStyle>
          <a:p>
            <a:fld id="{6B74DF18-2B7A-4E3E-AE96-8889BB154B71}" type="slidenum">
              <a:rPr lang="it-IT" altLang="it-IT"/>
              <a:pPr/>
              <a:t>‹N›</a:t>
            </a:fld>
            <a:endParaRPr lang="it-IT" altLang="it-IT"/>
          </a:p>
        </p:txBody>
      </p:sp>
    </p:spTree>
    <p:extLst>
      <p:ext uri="{BB962C8B-B14F-4D97-AF65-F5344CB8AC3E}">
        <p14:creationId xmlns:p14="http://schemas.microsoft.com/office/powerpoint/2010/main" val="3882417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a16="http://schemas.microsoft.com/office/drawing/2014/main" id="{AEC20379-24AD-427E-8186-7472B0C94DE7}"/>
              </a:ext>
            </a:extLst>
          </p:cNvPr>
          <p:cNvSpPr>
            <a:spLocks noGrp="1"/>
          </p:cNvSpPr>
          <p:nvPr>
            <p:ph type="dt" sz="half" idx="10"/>
          </p:nvPr>
        </p:nvSpPr>
        <p:spPr/>
        <p:txBody>
          <a:bodyPr/>
          <a:lstStyle>
            <a:lvl1pPr>
              <a:defRPr/>
            </a:lvl1pPr>
          </a:lstStyle>
          <a:p>
            <a:pPr>
              <a:defRPr/>
            </a:pPr>
            <a:fld id="{5B24A820-41A3-4CD4-942B-0F72F47DC3A6}" type="datetimeFigureOut">
              <a:rPr lang="it-IT"/>
              <a:pPr>
                <a:defRPr/>
              </a:pPr>
              <a:t>18/09/2020</a:t>
            </a:fld>
            <a:endParaRPr lang="it-IT"/>
          </a:p>
        </p:txBody>
      </p:sp>
      <p:sp>
        <p:nvSpPr>
          <p:cNvPr id="6" name="Segnaposto piè di pagina 4">
            <a:extLst>
              <a:ext uri="{FF2B5EF4-FFF2-40B4-BE49-F238E27FC236}">
                <a16:creationId xmlns:a16="http://schemas.microsoft.com/office/drawing/2014/main" id="{1466B878-D889-4FF6-B079-519FCBA19DBB}"/>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EF559F23-E329-454D-9C43-846DC091F288}"/>
              </a:ext>
            </a:extLst>
          </p:cNvPr>
          <p:cNvSpPr>
            <a:spLocks noGrp="1"/>
          </p:cNvSpPr>
          <p:nvPr>
            <p:ph type="sldNum" sz="quarter" idx="12"/>
          </p:nvPr>
        </p:nvSpPr>
        <p:spPr/>
        <p:txBody>
          <a:bodyPr/>
          <a:lstStyle>
            <a:lvl1pPr>
              <a:defRPr/>
            </a:lvl1pPr>
          </a:lstStyle>
          <a:p>
            <a:fld id="{B0F7CC99-10AD-4016-B79E-73CED9B03791}" type="slidenum">
              <a:rPr lang="it-IT" altLang="it-IT"/>
              <a:pPr/>
              <a:t>‹N›</a:t>
            </a:fld>
            <a:endParaRPr lang="it-IT" altLang="it-IT"/>
          </a:p>
        </p:txBody>
      </p:sp>
    </p:spTree>
    <p:extLst>
      <p:ext uri="{BB962C8B-B14F-4D97-AF65-F5344CB8AC3E}">
        <p14:creationId xmlns:p14="http://schemas.microsoft.com/office/powerpoint/2010/main" val="25564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 dello schema</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DFA5293D-6C7A-4871-8294-D72EE77D9FED}"/>
              </a:ext>
            </a:extLst>
          </p:cNvPr>
          <p:cNvSpPr>
            <a:spLocks noGrp="1"/>
          </p:cNvSpPr>
          <p:nvPr>
            <p:ph type="dt" sz="half" idx="10"/>
          </p:nvPr>
        </p:nvSpPr>
        <p:spPr/>
        <p:txBody>
          <a:bodyPr/>
          <a:lstStyle>
            <a:lvl1pPr>
              <a:defRPr/>
            </a:lvl1pPr>
          </a:lstStyle>
          <a:p>
            <a:pPr>
              <a:defRPr/>
            </a:pPr>
            <a:fld id="{B1996873-9A78-40A8-9413-C3F7C4A3EE63}" type="datetimeFigureOut">
              <a:rPr lang="it-IT"/>
              <a:pPr>
                <a:defRPr/>
              </a:pPr>
              <a:t>18/09/2020</a:t>
            </a:fld>
            <a:endParaRPr lang="it-IT"/>
          </a:p>
        </p:txBody>
      </p:sp>
      <p:sp>
        <p:nvSpPr>
          <p:cNvPr id="8" name="Segnaposto piè di pagina 4">
            <a:extLst>
              <a:ext uri="{FF2B5EF4-FFF2-40B4-BE49-F238E27FC236}">
                <a16:creationId xmlns:a16="http://schemas.microsoft.com/office/drawing/2014/main" id="{887DCD26-3D97-4276-A284-8036C39A8FA4}"/>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5">
            <a:extLst>
              <a:ext uri="{FF2B5EF4-FFF2-40B4-BE49-F238E27FC236}">
                <a16:creationId xmlns:a16="http://schemas.microsoft.com/office/drawing/2014/main" id="{8D4BF60D-60E6-4602-ABC0-E6D48E6C4149}"/>
              </a:ext>
            </a:extLst>
          </p:cNvPr>
          <p:cNvSpPr>
            <a:spLocks noGrp="1"/>
          </p:cNvSpPr>
          <p:nvPr>
            <p:ph type="sldNum" sz="quarter" idx="12"/>
          </p:nvPr>
        </p:nvSpPr>
        <p:spPr/>
        <p:txBody>
          <a:bodyPr/>
          <a:lstStyle>
            <a:lvl1pPr>
              <a:defRPr/>
            </a:lvl1pPr>
          </a:lstStyle>
          <a:p>
            <a:fld id="{87BB7D89-EB41-48C7-9418-8CC4D0C1380E}" type="slidenum">
              <a:rPr lang="it-IT" altLang="it-IT"/>
              <a:pPr/>
              <a:t>‹N›</a:t>
            </a:fld>
            <a:endParaRPr lang="it-IT" altLang="it-IT"/>
          </a:p>
        </p:txBody>
      </p:sp>
    </p:spTree>
    <p:extLst>
      <p:ext uri="{BB962C8B-B14F-4D97-AF65-F5344CB8AC3E}">
        <p14:creationId xmlns:p14="http://schemas.microsoft.com/office/powerpoint/2010/main" val="661597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data 3">
            <a:extLst>
              <a:ext uri="{FF2B5EF4-FFF2-40B4-BE49-F238E27FC236}">
                <a16:creationId xmlns:a16="http://schemas.microsoft.com/office/drawing/2014/main" id="{D172E5BA-90E2-48F5-A0EC-BE45C0912876}"/>
              </a:ext>
            </a:extLst>
          </p:cNvPr>
          <p:cNvSpPr>
            <a:spLocks noGrp="1"/>
          </p:cNvSpPr>
          <p:nvPr>
            <p:ph type="dt" sz="half" idx="10"/>
          </p:nvPr>
        </p:nvSpPr>
        <p:spPr/>
        <p:txBody>
          <a:bodyPr/>
          <a:lstStyle>
            <a:lvl1pPr>
              <a:defRPr/>
            </a:lvl1pPr>
          </a:lstStyle>
          <a:p>
            <a:pPr>
              <a:defRPr/>
            </a:pPr>
            <a:fld id="{8BD1F43E-E1FC-4D3D-9B34-084FEDCF67E8}" type="datetimeFigureOut">
              <a:rPr lang="it-IT"/>
              <a:pPr>
                <a:defRPr/>
              </a:pPr>
              <a:t>18/09/2020</a:t>
            </a:fld>
            <a:endParaRPr lang="it-IT"/>
          </a:p>
        </p:txBody>
      </p:sp>
      <p:sp>
        <p:nvSpPr>
          <p:cNvPr id="4" name="Segnaposto piè di pagina 4">
            <a:extLst>
              <a:ext uri="{FF2B5EF4-FFF2-40B4-BE49-F238E27FC236}">
                <a16:creationId xmlns:a16="http://schemas.microsoft.com/office/drawing/2014/main" id="{6010A5D0-1F83-4A31-B134-6803C646DD60}"/>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5">
            <a:extLst>
              <a:ext uri="{FF2B5EF4-FFF2-40B4-BE49-F238E27FC236}">
                <a16:creationId xmlns:a16="http://schemas.microsoft.com/office/drawing/2014/main" id="{6F68F4DD-ECF9-42E1-8D4D-195730F961B5}"/>
              </a:ext>
            </a:extLst>
          </p:cNvPr>
          <p:cNvSpPr>
            <a:spLocks noGrp="1"/>
          </p:cNvSpPr>
          <p:nvPr>
            <p:ph type="sldNum" sz="quarter" idx="12"/>
          </p:nvPr>
        </p:nvSpPr>
        <p:spPr/>
        <p:txBody>
          <a:bodyPr/>
          <a:lstStyle>
            <a:lvl1pPr>
              <a:defRPr/>
            </a:lvl1pPr>
          </a:lstStyle>
          <a:p>
            <a:fld id="{C02AEE0C-46A9-43AE-9FF0-67891282BE52}" type="slidenum">
              <a:rPr lang="it-IT" altLang="it-IT"/>
              <a:pPr/>
              <a:t>‹N›</a:t>
            </a:fld>
            <a:endParaRPr lang="it-IT" altLang="it-IT"/>
          </a:p>
        </p:txBody>
      </p:sp>
    </p:spTree>
    <p:extLst>
      <p:ext uri="{BB962C8B-B14F-4D97-AF65-F5344CB8AC3E}">
        <p14:creationId xmlns:p14="http://schemas.microsoft.com/office/powerpoint/2010/main" val="3833528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46624C5F-A3EA-4AC7-9783-A2788EE01FA1}"/>
              </a:ext>
            </a:extLst>
          </p:cNvPr>
          <p:cNvSpPr>
            <a:spLocks noGrp="1"/>
          </p:cNvSpPr>
          <p:nvPr>
            <p:ph type="dt" sz="half" idx="10"/>
          </p:nvPr>
        </p:nvSpPr>
        <p:spPr/>
        <p:txBody>
          <a:bodyPr/>
          <a:lstStyle>
            <a:lvl1pPr>
              <a:defRPr/>
            </a:lvl1pPr>
          </a:lstStyle>
          <a:p>
            <a:pPr>
              <a:defRPr/>
            </a:pPr>
            <a:fld id="{F8FD342D-09F1-413C-A3B0-24B252D3473D}" type="datetimeFigureOut">
              <a:rPr lang="it-IT"/>
              <a:pPr>
                <a:defRPr/>
              </a:pPr>
              <a:t>18/09/2020</a:t>
            </a:fld>
            <a:endParaRPr lang="it-IT"/>
          </a:p>
        </p:txBody>
      </p:sp>
      <p:sp>
        <p:nvSpPr>
          <p:cNvPr id="3" name="Segnaposto piè di pagina 4">
            <a:extLst>
              <a:ext uri="{FF2B5EF4-FFF2-40B4-BE49-F238E27FC236}">
                <a16:creationId xmlns:a16="http://schemas.microsoft.com/office/drawing/2014/main" id="{97BA6806-61CB-438E-BE28-0DB23B8D6C4B}"/>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5">
            <a:extLst>
              <a:ext uri="{FF2B5EF4-FFF2-40B4-BE49-F238E27FC236}">
                <a16:creationId xmlns:a16="http://schemas.microsoft.com/office/drawing/2014/main" id="{829F1E9A-9B51-4E9D-AEBB-3DAB01B36E91}"/>
              </a:ext>
            </a:extLst>
          </p:cNvPr>
          <p:cNvSpPr>
            <a:spLocks noGrp="1"/>
          </p:cNvSpPr>
          <p:nvPr>
            <p:ph type="sldNum" sz="quarter" idx="12"/>
          </p:nvPr>
        </p:nvSpPr>
        <p:spPr/>
        <p:txBody>
          <a:bodyPr/>
          <a:lstStyle>
            <a:lvl1pPr>
              <a:defRPr/>
            </a:lvl1pPr>
          </a:lstStyle>
          <a:p>
            <a:fld id="{875E4B5F-108D-4E32-9B4F-50E449191166}" type="slidenum">
              <a:rPr lang="it-IT" altLang="it-IT"/>
              <a:pPr/>
              <a:t>‹N›</a:t>
            </a:fld>
            <a:endParaRPr lang="it-IT" altLang="it-IT"/>
          </a:p>
        </p:txBody>
      </p:sp>
    </p:spTree>
    <p:extLst>
      <p:ext uri="{BB962C8B-B14F-4D97-AF65-F5344CB8AC3E}">
        <p14:creationId xmlns:p14="http://schemas.microsoft.com/office/powerpoint/2010/main" val="1539810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 dello schema</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3">
            <a:extLst>
              <a:ext uri="{FF2B5EF4-FFF2-40B4-BE49-F238E27FC236}">
                <a16:creationId xmlns:a16="http://schemas.microsoft.com/office/drawing/2014/main" id="{8D409F1C-B128-4340-9630-868DFE7B8CF7}"/>
              </a:ext>
            </a:extLst>
          </p:cNvPr>
          <p:cNvSpPr>
            <a:spLocks noGrp="1"/>
          </p:cNvSpPr>
          <p:nvPr>
            <p:ph type="dt" sz="half" idx="10"/>
          </p:nvPr>
        </p:nvSpPr>
        <p:spPr/>
        <p:txBody>
          <a:bodyPr/>
          <a:lstStyle>
            <a:lvl1pPr>
              <a:defRPr/>
            </a:lvl1pPr>
          </a:lstStyle>
          <a:p>
            <a:pPr>
              <a:defRPr/>
            </a:pPr>
            <a:fld id="{D6151F22-316F-4975-AC00-3E76D788DFA7}" type="datetimeFigureOut">
              <a:rPr lang="it-IT"/>
              <a:pPr>
                <a:defRPr/>
              </a:pPr>
              <a:t>18/09/2020</a:t>
            </a:fld>
            <a:endParaRPr lang="it-IT"/>
          </a:p>
        </p:txBody>
      </p:sp>
      <p:sp>
        <p:nvSpPr>
          <p:cNvPr id="6" name="Segnaposto piè di pagina 4">
            <a:extLst>
              <a:ext uri="{FF2B5EF4-FFF2-40B4-BE49-F238E27FC236}">
                <a16:creationId xmlns:a16="http://schemas.microsoft.com/office/drawing/2014/main" id="{51A3E2A4-C8FC-40F6-921F-00B21D18B609}"/>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195A93DF-B788-4E81-9212-18DE46A34BA2}"/>
              </a:ext>
            </a:extLst>
          </p:cNvPr>
          <p:cNvSpPr>
            <a:spLocks noGrp="1"/>
          </p:cNvSpPr>
          <p:nvPr>
            <p:ph type="sldNum" sz="quarter" idx="12"/>
          </p:nvPr>
        </p:nvSpPr>
        <p:spPr/>
        <p:txBody>
          <a:bodyPr/>
          <a:lstStyle>
            <a:lvl1pPr>
              <a:defRPr/>
            </a:lvl1pPr>
          </a:lstStyle>
          <a:p>
            <a:fld id="{4ED662FB-0EE0-4128-8ACA-A047283DEE10}" type="slidenum">
              <a:rPr lang="it-IT" altLang="it-IT"/>
              <a:pPr/>
              <a:t>‹N›</a:t>
            </a:fld>
            <a:endParaRPr lang="it-IT" altLang="it-IT"/>
          </a:p>
        </p:txBody>
      </p:sp>
    </p:spTree>
    <p:extLst>
      <p:ext uri="{BB962C8B-B14F-4D97-AF65-F5344CB8AC3E}">
        <p14:creationId xmlns:p14="http://schemas.microsoft.com/office/powerpoint/2010/main" val="2453174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 dello schema</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3">
            <a:extLst>
              <a:ext uri="{FF2B5EF4-FFF2-40B4-BE49-F238E27FC236}">
                <a16:creationId xmlns:a16="http://schemas.microsoft.com/office/drawing/2014/main" id="{76A02D6D-B23D-414D-947F-D95941F3FBD0}"/>
              </a:ext>
            </a:extLst>
          </p:cNvPr>
          <p:cNvSpPr>
            <a:spLocks noGrp="1"/>
          </p:cNvSpPr>
          <p:nvPr>
            <p:ph type="dt" sz="half" idx="10"/>
          </p:nvPr>
        </p:nvSpPr>
        <p:spPr/>
        <p:txBody>
          <a:bodyPr/>
          <a:lstStyle>
            <a:lvl1pPr>
              <a:defRPr/>
            </a:lvl1pPr>
          </a:lstStyle>
          <a:p>
            <a:pPr>
              <a:defRPr/>
            </a:pPr>
            <a:fld id="{1C786BCF-1342-4FAA-BB5B-081275A1D0C1}" type="datetimeFigureOut">
              <a:rPr lang="it-IT"/>
              <a:pPr>
                <a:defRPr/>
              </a:pPr>
              <a:t>18/09/2020</a:t>
            </a:fld>
            <a:endParaRPr lang="it-IT"/>
          </a:p>
        </p:txBody>
      </p:sp>
      <p:sp>
        <p:nvSpPr>
          <p:cNvPr id="6" name="Segnaposto piè di pagina 4">
            <a:extLst>
              <a:ext uri="{FF2B5EF4-FFF2-40B4-BE49-F238E27FC236}">
                <a16:creationId xmlns:a16="http://schemas.microsoft.com/office/drawing/2014/main" id="{1E40057A-D196-4521-8019-410AD851CBBC}"/>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5">
            <a:extLst>
              <a:ext uri="{FF2B5EF4-FFF2-40B4-BE49-F238E27FC236}">
                <a16:creationId xmlns:a16="http://schemas.microsoft.com/office/drawing/2014/main" id="{D27AC3DD-9FEF-4DB8-B6DD-4CC70EC74EE3}"/>
              </a:ext>
            </a:extLst>
          </p:cNvPr>
          <p:cNvSpPr>
            <a:spLocks noGrp="1"/>
          </p:cNvSpPr>
          <p:nvPr>
            <p:ph type="sldNum" sz="quarter" idx="12"/>
          </p:nvPr>
        </p:nvSpPr>
        <p:spPr/>
        <p:txBody>
          <a:bodyPr/>
          <a:lstStyle>
            <a:lvl1pPr>
              <a:defRPr/>
            </a:lvl1pPr>
          </a:lstStyle>
          <a:p>
            <a:fld id="{9387C578-69CD-418A-AB86-95B2C00D617F}" type="slidenum">
              <a:rPr lang="it-IT" altLang="it-IT"/>
              <a:pPr/>
              <a:t>‹N›</a:t>
            </a:fld>
            <a:endParaRPr lang="it-IT" altLang="it-IT"/>
          </a:p>
        </p:txBody>
      </p:sp>
    </p:spTree>
    <p:extLst>
      <p:ext uri="{BB962C8B-B14F-4D97-AF65-F5344CB8AC3E}">
        <p14:creationId xmlns:p14="http://schemas.microsoft.com/office/powerpoint/2010/main" val="995743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a:extLst>
              <a:ext uri="{FF2B5EF4-FFF2-40B4-BE49-F238E27FC236}">
                <a16:creationId xmlns:a16="http://schemas.microsoft.com/office/drawing/2014/main" id="{9B196EFE-C3D9-4529-981C-9701E9CD587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a:extLst>
              <a:ext uri="{FF2B5EF4-FFF2-40B4-BE49-F238E27FC236}">
                <a16:creationId xmlns:a16="http://schemas.microsoft.com/office/drawing/2014/main" id="{F9238D87-68B8-45AC-A6B6-8973F22DD3E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a:extLst>
              <a:ext uri="{FF2B5EF4-FFF2-40B4-BE49-F238E27FC236}">
                <a16:creationId xmlns:a16="http://schemas.microsoft.com/office/drawing/2014/main" id="{96384AB7-A5D8-4A5B-A1C5-01BFB3D2ED4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F04AA56-49F0-43B1-AA88-A9180A008C75}" type="datetimeFigureOut">
              <a:rPr lang="it-IT"/>
              <a:pPr>
                <a:defRPr/>
              </a:pPr>
              <a:t>18/09/2020</a:t>
            </a:fld>
            <a:endParaRPr lang="it-IT"/>
          </a:p>
        </p:txBody>
      </p:sp>
      <p:sp>
        <p:nvSpPr>
          <p:cNvPr id="5" name="Segnaposto piè di pagina 4">
            <a:extLst>
              <a:ext uri="{FF2B5EF4-FFF2-40B4-BE49-F238E27FC236}">
                <a16:creationId xmlns:a16="http://schemas.microsoft.com/office/drawing/2014/main" id="{371E0C0D-CBCA-4F0D-8811-14B912E87C8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a:extLst>
              <a:ext uri="{FF2B5EF4-FFF2-40B4-BE49-F238E27FC236}">
                <a16:creationId xmlns:a16="http://schemas.microsoft.com/office/drawing/2014/main" id="{AAA00286-994E-46FF-AB91-BD456E16584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9A9E18B-DE03-4734-8865-85BFFCBB56D4}"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asellaDiTesto 1">
            <a:extLst>
              <a:ext uri="{FF2B5EF4-FFF2-40B4-BE49-F238E27FC236}">
                <a16:creationId xmlns:a16="http://schemas.microsoft.com/office/drawing/2014/main" id="{1931F73E-75FB-4E4F-8851-6769A0FDBFA3}"/>
              </a:ext>
            </a:extLst>
          </p:cNvPr>
          <p:cNvSpPr txBox="1">
            <a:spLocks noChangeArrowheads="1"/>
          </p:cNvSpPr>
          <p:nvPr/>
        </p:nvSpPr>
        <p:spPr bwMode="auto">
          <a:xfrm>
            <a:off x="3059113" y="908050"/>
            <a:ext cx="28575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it-IT" altLang="it-IT"/>
              <a:t>I CORONAVIRUS</a:t>
            </a:r>
          </a:p>
        </p:txBody>
      </p:sp>
      <p:sp>
        <p:nvSpPr>
          <p:cNvPr id="2051" name="Rettangolo 2">
            <a:extLst>
              <a:ext uri="{FF2B5EF4-FFF2-40B4-BE49-F238E27FC236}">
                <a16:creationId xmlns:a16="http://schemas.microsoft.com/office/drawing/2014/main" id="{D946E947-65B3-4162-909F-BC710417FEAD}"/>
              </a:ext>
            </a:extLst>
          </p:cNvPr>
          <p:cNvSpPr>
            <a:spLocks noChangeArrowheads="1"/>
          </p:cNvSpPr>
          <p:nvPr/>
        </p:nvSpPr>
        <p:spPr bwMode="auto">
          <a:xfrm>
            <a:off x="395288" y="2060575"/>
            <a:ext cx="8569325"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400"/>
              <a:t>I coronavirus, sono una grande famiglia alla quale appartengono numerosi virus capaci di causare nell'uomo una serie di patologie come il comune raffreddore o malattie più gravi come la Sindrome Respiratoria Mediorientale (MERS) e la Sindrome Respiratoria Acuta Grave (SARS). Per lo più i coronavirus vengono trasmessi dagli animali all'uomo per contatto diretto, e per questo sono chiamati virus zoonotici, ciò detto sono stati ritrovati negli animali coronavirus non ancora in grado di infettare gli esseri umani i quali destano preoccupazione nella comunità scientifica in quanto, come avvenuto per i coronavirus responsabili di MERS e SARS, questi virus potrebbero andare in contro al così detto salto di specie infettando l'uomo.</a:t>
            </a:r>
          </a:p>
        </p:txBody>
      </p:sp>
      <p:pic>
        <p:nvPicPr>
          <p:cNvPr id="2052" name="Immagine 3">
            <a:extLst>
              <a:ext uri="{FF2B5EF4-FFF2-40B4-BE49-F238E27FC236}">
                <a16:creationId xmlns:a16="http://schemas.microsoft.com/office/drawing/2014/main" id="{96C3BE85-48E6-495E-A172-93E74281E17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404813"/>
            <a:ext cx="22479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Immagine 1">
            <a:extLst>
              <a:ext uri="{FF2B5EF4-FFF2-40B4-BE49-F238E27FC236}">
                <a16:creationId xmlns:a16="http://schemas.microsoft.com/office/drawing/2014/main" id="{2B3E2389-4DD0-4017-B9ED-86254E152F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ttangolo 1">
            <a:extLst>
              <a:ext uri="{FF2B5EF4-FFF2-40B4-BE49-F238E27FC236}">
                <a16:creationId xmlns:a16="http://schemas.microsoft.com/office/drawing/2014/main" id="{8BD2C4D3-2682-4D9C-AACD-6F99B269A996}"/>
              </a:ext>
            </a:extLst>
          </p:cNvPr>
          <p:cNvSpPr>
            <a:spLocks noChangeArrowheads="1"/>
          </p:cNvSpPr>
          <p:nvPr/>
        </p:nvSpPr>
        <p:spPr bwMode="auto">
          <a:xfrm>
            <a:off x="468313" y="260350"/>
            <a:ext cx="82073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000"/>
              <a:t>Coloro i quali si trovassero ad assistere un caso sospetto dovranno indossare la mascherina chirurgica e rispettare la distanza di almeno un metro di sicurezza evitando il contatto interpersonale. Si ricorda anche in questo caso l'importanza dell'igiene delle mani. </a:t>
            </a:r>
          </a:p>
        </p:txBody>
      </p:sp>
      <p:pic>
        <p:nvPicPr>
          <p:cNvPr id="11267" name="Immagine 3">
            <a:extLst>
              <a:ext uri="{FF2B5EF4-FFF2-40B4-BE49-F238E27FC236}">
                <a16:creationId xmlns:a16="http://schemas.microsoft.com/office/drawing/2014/main" id="{6A5C8217-7EF2-4798-B090-3A95143E5C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8813" y="1738313"/>
            <a:ext cx="5276850"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Rettangolo 4">
            <a:extLst>
              <a:ext uri="{FF2B5EF4-FFF2-40B4-BE49-F238E27FC236}">
                <a16:creationId xmlns:a16="http://schemas.microsoft.com/office/drawing/2014/main" id="{3992596A-6187-4660-A1E2-A7FBEC8D9C44}"/>
              </a:ext>
            </a:extLst>
          </p:cNvPr>
          <p:cNvSpPr>
            <a:spLocks noChangeArrowheads="1"/>
          </p:cNvSpPr>
          <p:nvPr/>
        </p:nvSpPr>
        <p:spPr bwMode="auto">
          <a:xfrm>
            <a:off x="468313" y="4678363"/>
            <a:ext cx="820737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000"/>
              <a:t>Dopo l'utilizzo l'area di sosta dovrà andare incontro a pulizia e disinfezione.</a:t>
            </a:r>
          </a:p>
          <a:p>
            <a:pPr algn="just">
              <a:spcBef>
                <a:spcPct val="0"/>
              </a:spcBef>
              <a:buFontTx/>
              <a:buNone/>
            </a:pPr>
            <a:r>
              <a:rPr lang="it-IT" altLang="it-IT" sz="2000"/>
              <a:t>Per ulteriori approfondimenti sul tema della prevenzione dell'infezione in ambito scolastico potrebbe essere utile consultare il "Documento per la pianificazione delle attività scolastiche, educative e formative in tutte le Istituzioni del Sistema nazionale di Istruzione per l’anno scolastico 2020/2021".</a:t>
            </a:r>
          </a:p>
        </p:txBody>
      </p:sp>
      <p:pic>
        <p:nvPicPr>
          <p:cNvPr id="11269" name="Immagine 5">
            <a:extLst>
              <a:ext uri="{FF2B5EF4-FFF2-40B4-BE49-F238E27FC236}">
                <a16:creationId xmlns:a16="http://schemas.microsoft.com/office/drawing/2014/main" id="{C8A0E5F7-63A1-4E95-BFE9-65F83C73CE0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22780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asellaDiTesto 1">
            <a:extLst>
              <a:ext uri="{FF2B5EF4-FFF2-40B4-BE49-F238E27FC236}">
                <a16:creationId xmlns:a16="http://schemas.microsoft.com/office/drawing/2014/main" id="{C098F70D-1A40-458E-9E6D-F8807E6F7568}"/>
              </a:ext>
            </a:extLst>
          </p:cNvPr>
          <p:cNvSpPr txBox="1">
            <a:spLocks noChangeArrowheads="1"/>
          </p:cNvSpPr>
          <p:nvPr/>
        </p:nvSpPr>
        <p:spPr bwMode="auto">
          <a:xfrm>
            <a:off x="3563938" y="323850"/>
            <a:ext cx="1539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a:t>SCUOLA</a:t>
            </a:r>
          </a:p>
        </p:txBody>
      </p:sp>
      <p:sp>
        <p:nvSpPr>
          <p:cNvPr id="12291" name="Rettangolo 2">
            <a:extLst>
              <a:ext uri="{FF2B5EF4-FFF2-40B4-BE49-F238E27FC236}">
                <a16:creationId xmlns:a16="http://schemas.microsoft.com/office/drawing/2014/main" id="{05876290-FC19-4EAE-BBFA-2952092FE08C}"/>
              </a:ext>
            </a:extLst>
          </p:cNvPr>
          <p:cNvSpPr>
            <a:spLocks noChangeArrowheads="1"/>
          </p:cNvSpPr>
          <p:nvPr/>
        </p:nvSpPr>
        <p:spPr bwMode="auto">
          <a:xfrm>
            <a:off x="539750" y="1125538"/>
            <a:ext cx="82804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000"/>
              <a:t>In ogni scuola è predisposta una stanza o una area dedicata all‘accoglienza di un alunno che dovesse manifestare una sintomatologia compatibile con COVID-19, in modo da tenerlo a distanza dagli altri individui e in attesa di affidarlo il prima possibile al genitore/tutore legale per provvedere al rientro del minore a domicilio.</a:t>
            </a:r>
          </a:p>
          <a:p>
            <a:pPr algn="just">
              <a:spcBef>
                <a:spcPct val="0"/>
              </a:spcBef>
              <a:buFontTx/>
              <a:buNone/>
            </a:pPr>
            <a:endParaRPr lang="it-IT" altLang="it-IT" sz="2000"/>
          </a:p>
          <a:p>
            <a:pPr algn="just">
              <a:spcBef>
                <a:spcPct val="0"/>
              </a:spcBef>
              <a:buFontTx/>
              <a:buNone/>
            </a:pPr>
            <a:endParaRPr lang="it-IT" altLang="it-IT" sz="2000"/>
          </a:p>
          <a:p>
            <a:pPr algn="just">
              <a:spcBef>
                <a:spcPct val="0"/>
              </a:spcBef>
              <a:buFontTx/>
              <a:buNone/>
            </a:pPr>
            <a:endParaRPr lang="it-IT" altLang="it-IT" sz="2000"/>
          </a:p>
          <a:p>
            <a:pPr algn="just">
              <a:spcBef>
                <a:spcPct val="0"/>
              </a:spcBef>
              <a:buFontTx/>
              <a:buNone/>
            </a:pPr>
            <a:endParaRPr lang="it-IT" altLang="it-IT" sz="2000"/>
          </a:p>
          <a:p>
            <a:pPr algn="just">
              <a:spcBef>
                <a:spcPct val="0"/>
              </a:spcBef>
              <a:buFontTx/>
              <a:buNone/>
            </a:pPr>
            <a:endParaRPr lang="it-IT" altLang="it-IT" sz="2000"/>
          </a:p>
          <a:p>
            <a:pPr algn="just">
              <a:spcBef>
                <a:spcPct val="0"/>
              </a:spcBef>
              <a:buFontTx/>
              <a:buNone/>
            </a:pPr>
            <a:endParaRPr lang="it-IT" altLang="it-IT" sz="2000"/>
          </a:p>
          <a:p>
            <a:pPr algn="just">
              <a:spcBef>
                <a:spcPct val="0"/>
              </a:spcBef>
              <a:buFontTx/>
              <a:buNone/>
            </a:pPr>
            <a:r>
              <a:rPr lang="it-IT" altLang="it-IT" sz="2000" b="1"/>
              <a:t>Nell’attesa, il minore non deve essere lasciato mai da solo ma in compagnia di un adulto che dovrà mantenere, il distanziamento fisico di almeno un metro dall’alunno e indossare una mascherina chirurgica. </a:t>
            </a:r>
          </a:p>
          <a:p>
            <a:pPr algn="just">
              <a:spcBef>
                <a:spcPct val="0"/>
              </a:spcBef>
              <a:buFontTx/>
              <a:buNone/>
            </a:pPr>
            <a:endParaRPr lang="it-IT" altLang="it-IT" sz="2000"/>
          </a:p>
        </p:txBody>
      </p:sp>
      <p:pic>
        <p:nvPicPr>
          <p:cNvPr id="12292" name="Immagine 3">
            <a:extLst>
              <a:ext uri="{FF2B5EF4-FFF2-40B4-BE49-F238E27FC236}">
                <a16:creationId xmlns:a16="http://schemas.microsoft.com/office/drawing/2014/main" id="{9FFB2418-674A-48F8-A6CC-3DA784E2C9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0313" y="203200"/>
            <a:ext cx="1501775"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Immagine 4">
            <a:extLst>
              <a:ext uri="{FF2B5EF4-FFF2-40B4-BE49-F238E27FC236}">
                <a16:creationId xmlns:a16="http://schemas.microsoft.com/office/drawing/2014/main" id="{35C15C20-4D6E-48C2-B119-C80653444BC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4">
            <a:extLst>
              <a:ext uri="{FF2B5EF4-FFF2-40B4-BE49-F238E27FC236}">
                <a16:creationId xmlns:a16="http://schemas.microsoft.com/office/drawing/2014/main" id="{2FF85C41-9D64-401E-A40D-D6C35BD42C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275" y="3068638"/>
            <a:ext cx="1333500" cy="1231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ttangolo 1">
            <a:extLst>
              <a:ext uri="{FF2B5EF4-FFF2-40B4-BE49-F238E27FC236}">
                <a16:creationId xmlns:a16="http://schemas.microsoft.com/office/drawing/2014/main" id="{77D48CCE-7539-46AA-9C48-2912CB525C9B}"/>
              </a:ext>
            </a:extLst>
          </p:cNvPr>
          <p:cNvSpPr>
            <a:spLocks noChangeArrowheads="1"/>
          </p:cNvSpPr>
          <p:nvPr/>
        </p:nvSpPr>
        <p:spPr bwMode="auto">
          <a:xfrm>
            <a:off x="492125" y="1700213"/>
            <a:ext cx="8256588" cy="466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Tx/>
              <a:buNone/>
            </a:pPr>
            <a:r>
              <a:rPr lang="it-IT" altLang="it-IT" sz="2000"/>
              <a:t>L’alunno deve restare a casa. </a:t>
            </a:r>
          </a:p>
          <a:p>
            <a:pPr>
              <a:lnSpc>
                <a:spcPct val="150000"/>
              </a:lnSpc>
              <a:spcBef>
                <a:spcPct val="0"/>
              </a:spcBef>
              <a:buFontTx/>
              <a:buNone/>
            </a:pPr>
            <a:r>
              <a:rPr lang="it-IT" altLang="it-IT" sz="2000"/>
              <a:t>I genitori devono informare il PLS/MMG. </a:t>
            </a:r>
          </a:p>
          <a:p>
            <a:pPr>
              <a:lnSpc>
                <a:spcPct val="150000"/>
              </a:lnSpc>
              <a:spcBef>
                <a:spcPct val="0"/>
              </a:spcBef>
              <a:buFontTx/>
              <a:buNone/>
            </a:pPr>
            <a:r>
              <a:rPr lang="it-IT" altLang="it-IT" sz="2000"/>
              <a:t>I genitori dello studente devono comunicare l’assenza scolastica per motivi di salute. </a:t>
            </a:r>
          </a:p>
          <a:p>
            <a:pPr>
              <a:lnSpc>
                <a:spcPct val="150000"/>
              </a:lnSpc>
              <a:spcBef>
                <a:spcPct val="0"/>
              </a:spcBef>
              <a:buFontTx/>
              <a:buNone/>
            </a:pPr>
            <a:r>
              <a:rPr lang="it-IT" altLang="it-IT" sz="2000"/>
              <a:t>Il PLS/MMG, in caso di sospetto COVID-19, richiede tempestivamente il test diagnostico e lo comunica al DdP. </a:t>
            </a:r>
          </a:p>
          <a:p>
            <a:pPr>
              <a:lnSpc>
                <a:spcPct val="150000"/>
              </a:lnSpc>
              <a:spcBef>
                <a:spcPct val="0"/>
              </a:spcBef>
              <a:buFontTx/>
              <a:buNone/>
            </a:pPr>
            <a:r>
              <a:rPr lang="it-IT" altLang="it-IT" sz="2000"/>
              <a:t>Il DdP provvede all’esecuzione del test diagnostico. </a:t>
            </a:r>
          </a:p>
          <a:p>
            <a:pPr>
              <a:lnSpc>
                <a:spcPct val="150000"/>
              </a:lnSpc>
              <a:spcBef>
                <a:spcPct val="0"/>
              </a:spcBef>
              <a:buFontTx/>
              <a:buNone/>
            </a:pPr>
            <a:r>
              <a:rPr lang="it-IT" altLang="it-IT" sz="2000"/>
              <a:t>Il DdP si attiva per l’approfondimento dell’indagine epidemiologica e le procedure conseguenti. </a:t>
            </a:r>
          </a:p>
          <a:p>
            <a:pPr>
              <a:lnSpc>
                <a:spcPct val="150000"/>
              </a:lnSpc>
              <a:spcBef>
                <a:spcPct val="0"/>
              </a:spcBef>
              <a:buFontTx/>
              <a:buNone/>
            </a:pPr>
            <a:r>
              <a:rPr lang="it-IT" altLang="it-IT" sz="2000"/>
              <a:t>Il DdP provvede ad eseguire il test diagnostico</a:t>
            </a:r>
          </a:p>
        </p:txBody>
      </p:sp>
      <p:sp>
        <p:nvSpPr>
          <p:cNvPr id="13315" name="Rettangolo 2">
            <a:extLst>
              <a:ext uri="{FF2B5EF4-FFF2-40B4-BE49-F238E27FC236}">
                <a16:creationId xmlns:a16="http://schemas.microsoft.com/office/drawing/2014/main" id="{50249427-D4EB-4D21-B0EE-953A00BEE9AD}"/>
              </a:ext>
            </a:extLst>
          </p:cNvPr>
          <p:cNvSpPr>
            <a:spLocks noChangeArrowheads="1"/>
          </p:cNvSpPr>
          <p:nvPr/>
        </p:nvSpPr>
        <p:spPr bwMode="auto">
          <a:xfrm>
            <a:off x="468313" y="476250"/>
            <a:ext cx="59753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000" b="1">
                <a:solidFill>
                  <a:srgbClr val="000000"/>
                </a:solidFill>
              </a:rPr>
              <a:t>Nel caso in cui un alunno presenti un aumento della temperatura corporea al di sopra di 37,5°C o un sintomo compatibile con COVID-19, presso il proprio domicilio </a:t>
            </a:r>
            <a:endParaRPr lang="it-IT" altLang="it-IT" sz="2000">
              <a:solidFill>
                <a:srgbClr val="000000"/>
              </a:solidFill>
            </a:endParaRPr>
          </a:p>
        </p:txBody>
      </p:sp>
      <p:pic>
        <p:nvPicPr>
          <p:cNvPr id="13316" name="Immagine 3">
            <a:extLst>
              <a:ext uri="{FF2B5EF4-FFF2-40B4-BE49-F238E27FC236}">
                <a16:creationId xmlns:a16="http://schemas.microsoft.com/office/drawing/2014/main" id="{EAC44B04-5893-4775-B03C-BF4E7657B89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43638" y="1065213"/>
            <a:ext cx="1441450" cy="9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
            <a:extLst>
              <a:ext uri="{FF2B5EF4-FFF2-40B4-BE49-F238E27FC236}">
                <a16:creationId xmlns:a16="http://schemas.microsoft.com/office/drawing/2014/main" id="{DF5C347A-1BE9-41EC-9581-F65703C892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6825" y="231775"/>
            <a:ext cx="1131888" cy="1046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ttangolo 1">
            <a:extLst>
              <a:ext uri="{FF2B5EF4-FFF2-40B4-BE49-F238E27FC236}">
                <a16:creationId xmlns:a16="http://schemas.microsoft.com/office/drawing/2014/main" id="{9B62E9C7-3EFF-49C4-A3A6-0107E0427286}"/>
              </a:ext>
            </a:extLst>
          </p:cNvPr>
          <p:cNvSpPr>
            <a:spLocks noChangeArrowheads="1"/>
          </p:cNvSpPr>
          <p:nvPr/>
        </p:nvSpPr>
        <p:spPr bwMode="auto">
          <a:xfrm>
            <a:off x="681038" y="3141663"/>
            <a:ext cx="7561262"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000"/>
              <a:t>Il referente scolastico per il COVID-19 deve comunicare al DdP se si verifica un numero elevato di assenze improvvise di studenti in una classe (es. 40%; il valore deve tenere conto anche della situazione delle altre classi) o di insegnanti. </a:t>
            </a:r>
          </a:p>
          <a:p>
            <a:pPr algn="just">
              <a:spcBef>
                <a:spcPct val="0"/>
              </a:spcBef>
              <a:buFontTx/>
              <a:buNone/>
            </a:pPr>
            <a:endParaRPr lang="it-IT" altLang="it-IT" sz="2000"/>
          </a:p>
          <a:p>
            <a:pPr algn="just">
              <a:spcBef>
                <a:spcPct val="0"/>
              </a:spcBef>
              <a:buFontTx/>
              <a:buNone/>
            </a:pPr>
            <a:r>
              <a:rPr lang="it-IT" altLang="it-IT" sz="2000"/>
              <a:t>Il DdP effettuerà un’indagine epidemiologica per valutare le azioni di sanità pubblica da intraprendere, tenendo conto della presenza di casi confermati nella scuola o di focolai di COVID-19 nella comunità. </a:t>
            </a:r>
          </a:p>
        </p:txBody>
      </p:sp>
      <p:sp>
        <p:nvSpPr>
          <p:cNvPr id="14339" name="Rettangolo 2">
            <a:extLst>
              <a:ext uri="{FF2B5EF4-FFF2-40B4-BE49-F238E27FC236}">
                <a16:creationId xmlns:a16="http://schemas.microsoft.com/office/drawing/2014/main" id="{18D5B533-BC97-4C3A-9301-D4F21A8D9279}"/>
              </a:ext>
            </a:extLst>
          </p:cNvPr>
          <p:cNvSpPr>
            <a:spLocks noChangeArrowheads="1"/>
          </p:cNvSpPr>
          <p:nvPr/>
        </p:nvSpPr>
        <p:spPr bwMode="auto">
          <a:xfrm>
            <a:off x="827088" y="158750"/>
            <a:ext cx="54737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400" b="1">
                <a:solidFill>
                  <a:srgbClr val="000000"/>
                </a:solidFill>
              </a:rPr>
              <a:t>Nel caso di un numero elevato di assenze in una classe </a:t>
            </a:r>
            <a:endParaRPr lang="it-IT" altLang="it-IT" sz="2400">
              <a:solidFill>
                <a:srgbClr val="000000"/>
              </a:solidFill>
            </a:endParaRPr>
          </a:p>
        </p:txBody>
      </p:sp>
      <p:pic>
        <p:nvPicPr>
          <p:cNvPr id="14340" name="Immagine 3">
            <a:extLst>
              <a:ext uri="{FF2B5EF4-FFF2-40B4-BE49-F238E27FC236}">
                <a16:creationId xmlns:a16="http://schemas.microsoft.com/office/drawing/2014/main" id="{83E1EBAA-B639-433C-B196-366A246F73C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1016000"/>
            <a:ext cx="1811338"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4">
            <a:extLst>
              <a:ext uri="{FF2B5EF4-FFF2-40B4-BE49-F238E27FC236}">
                <a16:creationId xmlns:a16="http://schemas.microsoft.com/office/drawing/2014/main" id="{A7AC3934-4B5D-4D37-A286-E65D7170C2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3638" y="246063"/>
            <a:ext cx="1212850" cy="11668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ttangolo 1">
            <a:extLst>
              <a:ext uri="{FF2B5EF4-FFF2-40B4-BE49-F238E27FC236}">
                <a16:creationId xmlns:a16="http://schemas.microsoft.com/office/drawing/2014/main" id="{292A6DCF-10D7-4300-A806-8E2DA20A4CB8}"/>
              </a:ext>
            </a:extLst>
          </p:cNvPr>
          <p:cNvSpPr>
            <a:spLocks noChangeArrowheads="1"/>
          </p:cNvSpPr>
          <p:nvPr/>
        </p:nvSpPr>
        <p:spPr bwMode="auto">
          <a:xfrm>
            <a:off x="341313" y="1557338"/>
            <a:ext cx="8424862" cy="409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000"/>
              <a:t>Sapere precisamente cosa fare è condizione necessaria per  stabilire quando comunicare per fare presto e bene. </a:t>
            </a:r>
          </a:p>
          <a:p>
            <a:pPr>
              <a:spcBef>
                <a:spcPct val="0"/>
              </a:spcBef>
              <a:buFontTx/>
              <a:buNone/>
            </a:pPr>
            <a:endParaRPr lang="it-IT" altLang="it-IT" sz="2000"/>
          </a:p>
          <a:p>
            <a:pPr>
              <a:spcBef>
                <a:spcPct val="0"/>
              </a:spcBef>
              <a:buFontTx/>
              <a:buNone/>
            </a:pPr>
            <a:r>
              <a:rPr lang="it-IT" altLang="it-IT" sz="2000"/>
              <a:t>•alunni: aumento della temperatura corporea al di sopra di 37,5°C (o sintomo compatibile Covid-19) in ambito scolastico o presso il proprio domicilio (assenza per motivi di salute);</a:t>
            </a:r>
          </a:p>
          <a:p>
            <a:pPr>
              <a:spcBef>
                <a:spcPct val="0"/>
              </a:spcBef>
              <a:buFontTx/>
              <a:buNone/>
            </a:pPr>
            <a:endParaRPr lang="it-IT" altLang="it-IT" sz="2000"/>
          </a:p>
          <a:p>
            <a:pPr>
              <a:spcBef>
                <a:spcPct val="0"/>
              </a:spcBef>
              <a:buFontTx/>
              <a:buNone/>
            </a:pPr>
            <a:r>
              <a:rPr lang="it-IT" altLang="it-IT" sz="2000"/>
              <a:t>•operatori scolastici: aumento della temperatura corporea al di sopra di 37,5°C (o sintomo compatibile Covid-19) in ambito scolastico o presso il proprio domicilio (assenza per motivi di salute)</a:t>
            </a:r>
          </a:p>
          <a:p>
            <a:pPr>
              <a:spcBef>
                <a:spcPct val="0"/>
              </a:spcBef>
              <a:buFontTx/>
              <a:buNone/>
            </a:pPr>
            <a:r>
              <a:rPr lang="it-IT" altLang="it-IT" sz="2000"/>
              <a:t>•alunno o operatore scolastico convivente di un caso</a:t>
            </a:r>
          </a:p>
          <a:p>
            <a:pPr>
              <a:spcBef>
                <a:spcPct val="0"/>
              </a:spcBef>
              <a:buFontTx/>
              <a:buNone/>
            </a:pPr>
            <a:r>
              <a:rPr lang="it-IT" altLang="it-IT" sz="2000"/>
              <a:t>•alunno o operatore scolastico SARS-CoV-2 positivo</a:t>
            </a:r>
          </a:p>
          <a:p>
            <a:pPr>
              <a:spcBef>
                <a:spcPct val="0"/>
              </a:spcBef>
              <a:buFontTx/>
              <a:buNone/>
            </a:pPr>
            <a:endParaRPr lang="it-IT" altLang="it-IT" sz="2000"/>
          </a:p>
        </p:txBody>
      </p:sp>
      <p:sp>
        <p:nvSpPr>
          <p:cNvPr id="15363" name="Rettangolo 2">
            <a:extLst>
              <a:ext uri="{FF2B5EF4-FFF2-40B4-BE49-F238E27FC236}">
                <a16:creationId xmlns:a16="http://schemas.microsoft.com/office/drawing/2014/main" id="{B638A622-4576-4F51-BDEF-4E173C75B998}"/>
              </a:ext>
            </a:extLst>
          </p:cNvPr>
          <p:cNvSpPr>
            <a:spLocks noChangeArrowheads="1"/>
          </p:cNvSpPr>
          <p:nvPr/>
        </p:nvSpPr>
        <p:spPr bwMode="auto">
          <a:xfrm>
            <a:off x="2994025" y="549275"/>
            <a:ext cx="31416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800"/>
              <a:t>Quando comunicare</a:t>
            </a:r>
          </a:p>
        </p:txBody>
      </p:sp>
      <p:pic>
        <p:nvPicPr>
          <p:cNvPr id="15364" name="Immagine 3">
            <a:extLst>
              <a:ext uri="{FF2B5EF4-FFF2-40B4-BE49-F238E27FC236}">
                <a16:creationId xmlns:a16="http://schemas.microsoft.com/office/drawing/2014/main" id="{72BBE580-957C-43DD-BCC0-F03D3DB1BC9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0313" y="203200"/>
            <a:ext cx="1811337"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Immagine 4">
            <a:extLst>
              <a:ext uri="{FF2B5EF4-FFF2-40B4-BE49-F238E27FC236}">
                <a16:creationId xmlns:a16="http://schemas.microsoft.com/office/drawing/2014/main" id="{2CA36FC9-8DBE-44B3-9EE1-D2382CFEE48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F73B201F-6F77-48C3-97C8-0B0AA8516337}"/>
              </a:ext>
            </a:extLst>
          </p:cNvPr>
          <p:cNvSpPr/>
          <p:nvPr/>
        </p:nvSpPr>
        <p:spPr>
          <a:xfrm>
            <a:off x="468313" y="1557338"/>
            <a:ext cx="8351837" cy="4708525"/>
          </a:xfrm>
          <a:prstGeom prst="rect">
            <a:avLst/>
          </a:prstGeom>
        </p:spPr>
        <p:txBody>
          <a:bodyPr>
            <a:spAutoFit/>
          </a:bodyPr>
          <a:lstStyle/>
          <a:p>
            <a:pPr marL="285750" indent="-285750" algn="just" fontAlgn="auto">
              <a:spcBef>
                <a:spcPts val="0"/>
              </a:spcBef>
              <a:spcAft>
                <a:spcPts val="0"/>
              </a:spcAft>
              <a:buFont typeface="Arial" panose="020B0604020202020204" pitchFamily="34" charset="0"/>
              <a:buChar char="•"/>
              <a:defRPr/>
            </a:pPr>
            <a:r>
              <a:rPr lang="it-IT" sz="2000" dirty="0">
                <a:latin typeface="+mn-lt"/>
                <a:cs typeface="+mn-cs"/>
              </a:rPr>
              <a:t>la scuola, attraverso il referente </a:t>
            </a:r>
            <a:r>
              <a:rPr lang="it-IT" sz="2000" dirty="0" err="1">
                <a:latin typeface="+mn-lt"/>
                <a:cs typeface="+mn-cs"/>
              </a:rPr>
              <a:t>Covid</a:t>
            </a:r>
            <a:r>
              <a:rPr lang="it-IT" sz="2000" dirty="0">
                <a:latin typeface="+mn-lt"/>
                <a:cs typeface="+mn-cs"/>
              </a:rPr>
              <a:t>, contatta la famiglia (insorgere di sintomi o aumento della temperatura)</a:t>
            </a:r>
          </a:p>
          <a:p>
            <a:pPr marL="285750" indent="-285750" algn="just" fontAlgn="auto">
              <a:spcBef>
                <a:spcPts val="0"/>
              </a:spcBef>
              <a:spcAft>
                <a:spcPts val="0"/>
              </a:spcAft>
              <a:buFont typeface="Arial" panose="020B0604020202020204" pitchFamily="34" charset="0"/>
              <a:buChar char="•"/>
              <a:defRPr/>
            </a:pPr>
            <a:r>
              <a:rPr lang="it-IT" sz="2000" dirty="0">
                <a:latin typeface="+mn-lt"/>
                <a:cs typeface="+mn-cs"/>
              </a:rPr>
              <a:t>la famiglia contatta il Pediatra di Libera Scelta/ Medico di Medicina Generale (PLS/MMG) e la scuola in caso di assenza per motivi di salute;</a:t>
            </a:r>
          </a:p>
          <a:p>
            <a:pPr algn="just" fontAlgn="auto">
              <a:spcBef>
                <a:spcPts val="0"/>
              </a:spcBef>
              <a:spcAft>
                <a:spcPts val="0"/>
              </a:spcAft>
              <a:defRPr/>
            </a:pPr>
            <a:endParaRPr lang="it-IT" sz="2000" dirty="0">
              <a:latin typeface="+mn-lt"/>
              <a:cs typeface="+mn-cs"/>
            </a:endParaRPr>
          </a:p>
          <a:p>
            <a:pPr marL="285750" indent="-285750" algn="just" fontAlgn="auto">
              <a:spcBef>
                <a:spcPts val="0"/>
              </a:spcBef>
              <a:spcAft>
                <a:spcPts val="0"/>
              </a:spcAft>
              <a:buFont typeface="Arial" panose="020B0604020202020204" pitchFamily="34" charset="0"/>
              <a:buChar char="•"/>
              <a:defRPr/>
            </a:pPr>
            <a:r>
              <a:rPr lang="it-IT" sz="2000" dirty="0">
                <a:latin typeface="+mn-lt"/>
                <a:cs typeface="+mn-cs"/>
              </a:rPr>
              <a:t>il PLS/MMG avverte il Dipartimento di Prevenzione (</a:t>
            </a:r>
            <a:r>
              <a:rPr lang="it-IT" sz="2000" dirty="0" err="1">
                <a:latin typeface="+mn-lt"/>
                <a:cs typeface="+mn-cs"/>
              </a:rPr>
              <a:t>DdP</a:t>
            </a:r>
            <a:r>
              <a:rPr lang="it-IT" sz="2000" dirty="0">
                <a:latin typeface="+mn-lt"/>
                <a:cs typeface="+mn-cs"/>
              </a:rPr>
              <a:t>) cui spetta, in caso di test positivo, il tracciamento (</a:t>
            </a:r>
            <a:r>
              <a:rPr lang="it-IT" sz="2000" dirty="0" err="1">
                <a:latin typeface="+mn-lt"/>
                <a:cs typeface="+mn-cs"/>
              </a:rPr>
              <a:t>contact</a:t>
            </a:r>
            <a:r>
              <a:rPr lang="it-IT" sz="2000" dirty="0">
                <a:latin typeface="+mn-lt"/>
                <a:cs typeface="+mn-cs"/>
              </a:rPr>
              <a:t> </a:t>
            </a:r>
            <a:r>
              <a:rPr lang="it-IT" sz="2000" dirty="0" err="1">
                <a:latin typeface="+mn-lt"/>
                <a:cs typeface="+mn-cs"/>
              </a:rPr>
              <a:t>tracing</a:t>
            </a:r>
            <a:r>
              <a:rPr lang="it-IT" sz="2000" dirty="0">
                <a:latin typeface="+mn-lt"/>
                <a:cs typeface="+mn-cs"/>
              </a:rPr>
              <a:t>), l'indagine epidemiologica, la valutazione della quarantena per soggetti coinvolti (individui considerati contatti stretti di un caso confermato), la valutazione della chiusura parziale o totale della scuola.</a:t>
            </a:r>
          </a:p>
          <a:p>
            <a:pPr algn="just" fontAlgn="auto">
              <a:spcBef>
                <a:spcPts val="0"/>
              </a:spcBef>
              <a:spcAft>
                <a:spcPts val="0"/>
              </a:spcAft>
              <a:defRPr/>
            </a:pPr>
            <a:endParaRPr lang="it-IT" sz="2000" dirty="0">
              <a:latin typeface="+mn-lt"/>
              <a:cs typeface="+mn-cs"/>
            </a:endParaRPr>
          </a:p>
          <a:p>
            <a:pPr marL="285750" indent="-285750" algn="just" fontAlgn="auto">
              <a:spcBef>
                <a:spcPts val="0"/>
              </a:spcBef>
              <a:spcAft>
                <a:spcPts val="0"/>
              </a:spcAft>
              <a:buFont typeface="Arial" panose="020B0604020202020204" pitchFamily="34" charset="0"/>
              <a:buChar char="•"/>
              <a:defRPr/>
            </a:pPr>
            <a:r>
              <a:rPr lang="it-IT" sz="2000" dirty="0">
                <a:latin typeface="+mn-lt"/>
                <a:cs typeface="+mn-cs"/>
              </a:rPr>
              <a:t>Condividere le procedure e le informazioni nella comunità riduce il rischio di potenziale contagio, aumenta il livello di sicurezza e consente lo svolgimento delle attività didattiche in presenza</a:t>
            </a:r>
          </a:p>
          <a:p>
            <a:pPr marL="285750" indent="-285750" algn="just" fontAlgn="auto">
              <a:spcBef>
                <a:spcPts val="0"/>
              </a:spcBef>
              <a:spcAft>
                <a:spcPts val="0"/>
              </a:spcAft>
              <a:buFont typeface="Arial" panose="020B0604020202020204" pitchFamily="34" charset="0"/>
              <a:buChar char="•"/>
              <a:defRPr/>
            </a:pPr>
            <a:endParaRPr lang="it-IT" sz="2000" dirty="0">
              <a:latin typeface="+mn-lt"/>
              <a:cs typeface="+mn-cs"/>
            </a:endParaRPr>
          </a:p>
        </p:txBody>
      </p:sp>
      <p:sp>
        <p:nvSpPr>
          <p:cNvPr id="16387" name="Rettangolo 2">
            <a:extLst>
              <a:ext uri="{FF2B5EF4-FFF2-40B4-BE49-F238E27FC236}">
                <a16:creationId xmlns:a16="http://schemas.microsoft.com/office/drawing/2014/main" id="{9B45F6AE-08B6-4AF8-8B42-9DC80CBA0D79}"/>
              </a:ext>
            </a:extLst>
          </p:cNvPr>
          <p:cNvSpPr>
            <a:spLocks noChangeArrowheads="1"/>
          </p:cNvSpPr>
          <p:nvPr/>
        </p:nvSpPr>
        <p:spPr bwMode="auto">
          <a:xfrm>
            <a:off x="3276600" y="611188"/>
            <a:ext cx="2438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400">
                <a:solidFill>
                  <a:srgbClr val="000000"/>
                </a:solidFill>
              </a:rPr>
              <a:t>Come comunicare</a:t>
            </a:r>
          </a:p>
        </p:txBody>
      </p:sp>
      <p:pic>
        <p:nvPicPr>
          <p:cNvPr id="16388" name="Immagine 3">
            <a:extLst>
              <a:ext uri="{FF2B5EF4-FFF2-40B4-BE49-F238E27FC236}">
                <a16:creationId xmlns:a16="http://schemas.microsoft.com/office/drawing/2014/main" id="{4AFD8003-E582-4347-B966-2975967F414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0313" y="203200"/>
            <a:ext cx="1811337"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Immagine 4">
            <a:extLst>
              <a:ext uri="{FF2B5EF4-FFF2-40B4-BE49-F238E27FC236}">
                <a16:creationId xmlns:a16="http://schemas.microsoft.com/office/drawing/2014/main" id="{8983B04D-F4E2-4D3E-B98A-C07399F9197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9B74E3D-CBCA-445C-BA0E-522D47AA586F}"/>
              </a:ext>
            </a:extLst>
          </p:cNvPr>
          <p:cNvSpPr/>
          <p:nvPr/>
        </p:nvSpPr>
        <p:spPr>
          <a:xfrm>
            <a:off x="468313" y="1557338"/>
            <a:ext cx="8207375" cy="4710112"/>
          </a:xfrm>
          <a:prstGeom prst="rect">
            <a:avLst/>
          </a:prstGeom>
        </p:spPr>
        <p:txBody>
          <a:bodyPr>
            <a:spAutoFit/>
          </a:bodyPr>
          <a:lstStyle/>
          <a:p>
            <a:pPr algn="just" fontAlgn="auto">
              <a:spcBef>
                <a:spcPts val="0"/>
              </a:spcBef>
              <a:spcAft>
                <a:spcPts val="0"/>
              </a:spcAft>
              <a:defRPr/>
            </a:pPr>
            <a:r>
              <a:rPr lang="it-IT" sz="2000" b="1" dirty="0">
                <a:latin typeface="+mn-lt"/>
                <a:cs typeface="+mn-cs"/>
              </a:rPr>
              <a:t>Nel caso in cui un alunno presenti un aumento della temperatura corporea al di sopra di 37,5°C o un sintomo compatibile con COVID-19, in ambito scolastico </a:t>
            </a:r>
          </a:p>
          <a:p>
            <a:pPr algn="just" fontAlgn="auto">
              <a:spcBef>
                <a:spcPts val="0"/>
              </a:spcBef>
              <a:spcAft>
                <a:spcPts val="0"/>
              </a:spcAft>
              <a:defRPr/>
            </a:pPr>
            <a:endParaRPr lang="it-IT" sz="2000" dirty="0">
              <a:latin typeface="+mn-lt"/>
              <a:cs typeface="+mn-cs"/>
            </a:endParaRPr>
          </a:p>
          <a:p>
            <a:pPr marL="342900" indent="-342900" algn="just" fontAlgn="auto">
              <a:spcBef>
                <a:spcPts val="0"/>
              </a:spcBef>
              <a:spcAft>
                <a:spcPts val="0"/>
              </a:spcAft>
              <a:buFont typeface="Arial" panose="020B0604020202020204" pitchFamily="34" charset="0"/>
              <a:buChar char="•"/>
              <a:defRPr/>
            </a:pPr>
            <a:r>
              <a:rPr lang="it-IT" sz="2000" dirty="0">
                <a:latin typeface="+mn-lt"/>
                <a:cs typeface="+mn-cs"/>
              </a:rPr>
              <a:t>L’operatore scolastico che viene a conoscenza di un alunno sintomatico deve avvisare il referente scolastico per COVID-19. </a:t>
            </a:r>
          </a:p>
          <a:p>
            <a:pPr algn="just" fontAlgn="auto">
              <a:spcBef>
                <a:spcPts val="0"/>
              </a:spcBef>
              <a:spcAft>
                <a:spcPts val="0"/>
              </a:spcAft>
              <a:defRPr/>
            </a:pPr>
            <a:endParaRPr lang="it-IT" sz="2000" dirty="0">
              <a:latin typeface="+mn-lt"/>
              <a:cs typeface="+mn-cs"/>
            </a:endParaRPr>
          </a:p>
          <a:p>
            <a:pPr marL="342900" indent="-342900" algn="just" fontAlgn="auto">
              <a:spcBef>
                <a:spcPts val="0"/>
              </a:spcBef>
              <a:spcAft>
                <a:spcPts val="0"/>
              </a:spcAft>
              <a:buFont typeface="Arial" panose="020B0604020202020204" pitchFamily="34" charset="0"/>
              <a:buChar char="•"/>
              <a:defRPr/>
            </a:pPr>
            <a:r>
              <a:rPr lang="it-IT" sz="2000" dirty="0">
                <a:latin typeface="+mn-lt"/>
                <a:cs typeface="+mn-cs"/>
              </a:rPr>
              <a:t>Il referente scolastico per COVID-19 o altro componente del personale scolastico deve telefonare immediatamente ai genitori/tutore legale.</a:t>
            </a:r>
          </a:p>
          <a:p>
            <a:pPr algn="just" fontAlgn="auto">
              <a:spcBef>
                <a:spcPts val="0"/>
              </a:spcBef>
              <a:spcAft>
                <a:spcPts val="0"/>
              </a:spcAft>
              <a:defRPr/>
            </a:pPr>
            <a:endParaRPr lang="it-IT" sz="2000" dirty="0">
              <a:latin typeface="+mn-lt"/>
              <a:cs typeface="+mn-cs"/>
            </a:endParaRPr>
          </a:p>
          <a:p>
            <a:pPr marL="342900" indent="-342900" algn="just" fontAlgn="auto">
              <a:spcBef>
                <a:spcPts val="0"/>
              </a:spcBef>
              <a:spcAft>
                <a:spcPts val="0"/>
              </a:spcAft>
              <a:buFont typeface="Arial" panose="020B0604020202020204" pitchFamily="34" charset="0"/>
              <a:buChar char="•"/>
              <a:defRPr/>
            </a:pPr>
            <a:r>
              <a:rPr lang="it-IT" sz="2000" dirty="0">
                <a:latin typeface="+mn-lt"/>
                <a:cs typeface="+mn-cs"/>
              </a:rPr>
              <a:t>Ospitare l’alunno in una stanza dedicata o in un’area di isolamento. </a:t>
            </a:r>
          </a:p>
          <a:p>
            <a:pPr algn="just" fontAlgn="auto">
              <a:spcBef>
                <a:spcPts val="0"/>
              </a:spcBef>
              <a:spcAft>
                <a:spcPts val="0"/>
              </a:spcAft>
              <a:defRPr/>
            </a:pPr>
            <a:endParaRPr lang="it-IT" sz="2000" dirty="0">
              <a:latin typeface="+mn-lt"/>
              <a:cs typeface="+mn-cs"/>
            </a:endParaRPr>
          </a:p>
          <a:p>
            <a:pPr marL="342900" indent="-342900" algn="just" fontAlgn="auto">
              <a:spcBef>
                <a:spcPts val="0"/>
              </a:spcBef>
              <a:spcAft>
                <a:spcPts val="0"/>
              </a:spcAft>
              <a:buFont typeface="Arial" panose="020B0604020202020204" pitchFamily="34" charset="0"/>
              <a:buChar char="•"/>
              <a:defRPr/>
            </a:pPr>
            <a:r>
              <a:rPr lang="it-IT" sz="2000" dirty="0">
                <a:latin typeface="+mn-lt"/>
                <a:cs typeface="+mn-cs"/>
              </a:rPr>
              <a:t>Procedere all’eventuale rilevazione della temperatura corporea, da parte del personale scolastico individuato, mediante l’uso di termometri che non prevedono il contatto.  </a:t>
            </a:r>
          </a:p>
        </p:txBody>
      </p:sp>
      <p:pic>
        <p:nvPicPr>
          <p:cNvPr id="17411" name="Immagine 3">
            <a:extLst>
              <a:ext uri="{FF2B5EF4-FFF2-40B4-BE49-F238E27FC236}">
                <a16:creationId xmlns:a16="http://schemas.microsoft.com/office/drawing/2014/main" id="{F9AA40DD-27A2-4127-9581-FA588129E8F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99238" y="347663"/>
            <a:ext cx="1811337"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ttangolo 2">
            <a:extLst>
              <a:ext uri="{FF2B5EF4-FFF2-40B4-BE49-F238E27FC236}">
                <a16:creationId xmlns:a16="http://schemas.microsoft.com/office/drawing/2014/main" id="{A0CB0CB8-5AC2-482E-B600-1A891A586F4A}"/>
              </a:ext>
            </a:extLst>
          </p:cNvPr>
          <p:cNvSpPr>
            <a:spLocks noChangeArrowheads="1"/>
          </p:cNvSpPr>
          <p:nvPr/>
        </p:nvSpPr>
        <p:spPr bwMode="auto">
          <a:xfrm>
            <a:off x="1476375" y="263525"/>
            <a:ext cx="518318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it-IT" altLang="it-IT" sz="2800"/>
              <a:t>Comunicazione in caso di sospetto COVID-19 </a:t>
            </a:r>
          </a:p>
        </p:txBody>
      </p:sp>
      <p:pic>
        <p:nvPicPr>
          <p:cNvPr id="17413" name="Picture 4">
            <a:extLst>
              <a:ext uri="{FF2B5EF4-FFF2-40B4-BE49-F238E27FC236}">
                <a16:creationId xmlns:a16="http://schemas.microsoft.com/office/drawing/2014/main" id="{B5142276-A11A-4A4C-9189-FCAB06A193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93100" y="263525"/>
            <a:ext cx="731838" cy="688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ttangolo 1">
            <a:extLst>
              <a:ext uri="{FF2B5EF4-FFF2-40B4-BE49-F238E27FC236}">
                <a16:creationId xmlns:a16="http://schemas.microsoft.com/office/drawing/2014/main" id="{EABC0345-DD85-4C90-B044-A0DB7BC3986D}"/>
              </a:ext>
            </a:extLst>
          </p:cNvPr>
          <p:cNvSpPr>
            <a:spLocks noChangeArrowheads="1"/>
          </p:cNvSpPr>
          <p:nvPr/>
        </p:nvSpPr>
        <p:spPr bwMode="auto">
          <a:xfrm>
            <a:off x="603250" y="1282700"/>
            <a:ext cx="7848600" cy="373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50000"/>
              </a:lnSpc>
              <a:spcBef>
                <a:spcPct val="0"/>
              </a:spcBef>
            </a:pPr>
            <a:r>
              <a:rPr lang="it-IT" altLang="it-IT" sz="2000"/>
              <a:t>Il minore non deve essere lasciato da solo ma in compagnia di un adulto che preferibilmente non deve presentare fattori di rischio per una forma severa di COVID-19 come, ad esempio, malattie croniche preesistenti e che dovrà mantenere, ove possibile, il distanziamento fisico di almeno un metro e la mascherina chirurgica fino a quando l’alunno non sarà affidato a un genitore/tutore legale. </a:t>
            </a:r>
          </a:p>
          <a:p>
            <a:pPr algn="just">
              <a:lnSpc>
                <a:spcPct val="150000"/>
              </a:lnSpc>
              <a:spcBef>
                <a:spcPct val="0"/>
              </a:spcBef>
            </a:pPr>
            <a:r>
              <a:rPr lang="it-IT" altLang="it-IT" sz="2000"/>
              <a:t>Far indossare una mascherina chirurgica all’alunno se ha un’età superiore ai 6 anni e se la tollera. </a:t>
            </a:r>
          </a:p>
        </p:txBody>
      </p:sp>
      <p:pic>
        <p:nvPicPr>
          <p:cNvPr id="18435" name="Immagine 2">
            <a:extLst>
              <a:ext uri="{FF2B5EF4-FFF2-40B4-BE49-F238E27FC236}">
                <a16:creationId xmlns:a16="http://schemas.microsoft.com/office/drawing/2014/main" id="{3965D4E9-87F5-4F44-9E27-F9C59BE578A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0313" y="203200"/>
            <a:ext cx="1811337"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Immagine 3">
            <a:extLst>
              <a:ext uri="{FF2B5EF4-FFF2-40B4-BE49-F238E27FC236}">
                <a16:creationId xmlns:a16="http://schemas.microsoft.com/office/drawing/2014/main" id="{2374B353-BA15-4833-AE37-C4AF6941934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FC363858-C988-4A90-8E48-411AFE5CBC2F}"/>
              </a:ext>
            </a:extLst>
          </p:cNvPr>
          <p:cNvSpPr/>
          <p:nvPr/>
        </p:nvSpPr>
        <p:spPr>
          <a:xfrm>
            <a:off x="827088" y="1052513"/>
            <a:ext cx="7561262" cy="5078412"/>
          </a:xfrm>
          <a:prstGeom prst="rect">
            <a:avLst/>
          </a:prstGeom>
        </p:spPr>
        <p:txBody>
          <a:bodyPr>
            <a:spAutoFit/>
          </a:bodyPr>
          <a:lstStyle/>
          <a:p>
            <a:pPr fontAlgn="auto">
              <a:spcBef>
                <a:spcPts val="0"/>
              </a:spcBef>
              <a:spcAft>
                <a:spcPts val="0"/>
              </a:spcAft>
              <a:defRPr/>
            </a:pPr>
            <a:endParaRPr lang="it-IT" dirty="0">
              <a:latin typeface="+mn-lt"/>
              <a:cs typeface="+mn-cs"/>
            </a:endParaRPr>
          </a:p>
          <a:p>
            <a:pPr marL="285750" indent="-285750" fontAlgn="auto">
              <a:spcBef>
                <a:spcPts val="0"/>
              </a:spcBef>
              <a:spcAft>
                <a:spcPts val="0"/>
              </a:spcAft>
              <a:buFont typeface="Arial" panose="020B0604020202020204" pitchFamily="34" charset="0"/>
              <a:buChar char="•"/>
              <a:defRPr/>
            </a:pPr>
            <a:r>
              <a:rPr lang="it-IT" dirty="0">
                <a:latin typeface="+mn-lt"/>
                <a:cs typeface="+mn-cs"/>
              </a:rPr>
              <a:t>Dovrà essere dotato di mascherina chirurgica chiunque entri in contatto con il caso sospetto, compresi i genitori o i tutori legali che si recano in Istituto per condurlo presso la propria abitazione. </a:t>
            </a:r>
          </a:p>
          <a:p>
            <a:pPr fontAlgn="auto">
              <a:spcBef>
                <a:spcPts val="0"/>
              </a:spcBef>
              <a:spcAft>
                <a:spcPts val="0"/>
              </a:spcAft>
              <a:defRPr/>
            </a:pPr>
            <a:endParaRPr lang="it-IT" dirty="0">
              <a:latin typeface="+mn-lt"/>
              <a:cs typeface="+mn-cs"/>
            </a:endParaRPr>
          </a:p>
          <a:p>
            <a:pPr marL="285750" indent="-285750" fontAlgn="auto">
              <a:spcBef>
                <a:spcPts val="0"/>
              </a:spcBef>
              <a:spcAft>
                <a:spcPts val="0"/>
              </a:spcAft>
              <a:buFont typeface="Arial" panose="020B0604020202020204" pitchFamily="34" charset="0"/>
              <a:buChar char="•"/>
              <a:defRPr/>
            </a:pPr>
            <a:r>
              <a:rPr lang="it-IT" dirty="0">
                <a:latin typeface="+mn-lt"/>
                <a:cs typeface="+mn-cs"/>
              </a:rPr>
              <a:t>Fare rispettare, in assenza di mascherina, l’etichetta respiratoria (tossire e starnutire direttamente su di un fazzoletto di carta o nella piega del gomito). Questi fazzoletti dovranno essere riposti dallo stesso alunno, se possibile, ponendoli dentro un sacchetto chiuso. </a:t>
            </a:r>
          </a:p>
          <a:p>
            <a:pPr fontAlgn="auto">
              <a:spcBef>
                <a:spcPts val="0"/>
              </a:spcBef>
              <a:spcAft>
                <a:spcPts val="0"/>
              </a:spcAft>
              <a:defRPr/>
            </a:pPr>
            <a:endParaRPr lang="it-IT" dirty="0">
              <a:latin typeface="+mn-lt"/>
              <a:cs typeface="+mn-cs"/>
            </a:endParaRPr>
          </a:p>
          <a:p>
            <a:pPr marL="285750" indent="-285750" fontAlgn="auto">
              <a:spcBef>
                <a:spcPts val="0"/>
              </a:spcBef>
              <a:spcAft>
                <a:spcPts val="0"/>
              </a:spcAft>
              <a:buFont typeface="Arial" panose="020B0604020202020204" pitchFamily="34" charset="0"/>
              <a:buChar char="•"/>
              <a:defRPr/>
            </a:pPr>
            <a:r>
              <a:rPr lang="it-IT" dirty="0">
                <a:latin typeface="+mn-lt"/>
                <a:cs typeface="+mn-cs"/>
              </a:rPr>
              <a:t>Pulire e disinfettare le superfici della stanza o area di isolamento dopo che l’alunno sintomatico è tornato a casa. </a:t>
            </a:r>
          </a:p>
          <a:p>
            <a:pPr fontAlgn="auto">
              <a:spcBef>
                <a:spcPts val="0"/>
              </a:spcBef>
              <a:spcAft>
                <a:spcPts val="0"/>
              </a:spcAft>
              <a:defRPr/>
            </a:pPr>
            <a:endParaRPr lang="it-IT" dirty="0">
              <a:latin typeface="+mn-lt"/>
              <a:cs typeface="+mn-cs"/>
            </a:endParaRPr>
          </a:p>
          <a:p>
            <a:pPr marL="285750" indent="-285750" fontAlgn="auto">
              <a:spcBef>
                <a:spcPts val="0"/>
              </a:spcBef>
              <a:spcAft>
                <a:spcPts val="0"/>
              </a:spcAft>
              <a:buFont typeface="Arial" panose="020B0604020202020204" pitchFamily="34" charset="0"/>
              <a:buChar char="•"/>
              <a:defRPr/>
            </a:pPr>
            <a:r>
              <a:rPr lang="it-IT" dirty="0">
                <a:latin typeface="+mn-lt"/>
                <a:cs typeface="+mn-cs"/>
              </a:rPr>
              <a:t>I genitori devono contattare il PLS/MMG per la valutazione clinica (triage telefonico) del caso. </a:t>
            </a:r>
          </a:p>
          <a:p>
            <a:pPr marL="285750" indent="-285750" fontAlgn="auto">
              <a:spcBef>
                <a:spcPts val="0"/>
              </a:spcBef>
              <a:spcAft>
                <a:spcPts val="0"/>
              </a:spcAft>
              <a:buFont typeface="Arial" panose="020B0604020202020204" pitchFamily="34" charset="0"/>
              <a:buChar char="•"/>
              <a:defRPr/>
            </a:pPr>
            <a:endParaRPr lang="it-IT" dirty="0">
              <a:latin typeface="+mn-lt"/>
              <a:cs typeface="+mn-cs"/>
            </a:endParaRPr>
          </a:p>
          <a:p>
            <a:pPr marL="285750" indent="-285750" fontAlgn="auto">
              <a:spcBef>
                <a:spcPts val="0"/>
              </a:spcBef>
              <a:spcAft>
                <a:spcPts val="0"/>
              </a:spcAft>
              <a:buFont typeface="Arial" panose="020B0604020202020204" pitchFamily="34" charset="0"/>
              <a:buChar char="•"/>
              <a:defRPr/>
            </a:pPr>
            <a:r>
              <a:rPr lang="it-IT" dirty="0">
                <a:latin typeface="+mn-lt"/>
                <a:cs typeface="+mn-cs"/>
              </a:rPr>
              <a:t>Il PLS/MMG, in caso di sospetto COVID-19, richiede tempestivamente il test diagnostico e lo comunica al </a:t>
            </a:r>
            <a:r>
              <a:rPr lang="it-IT" dirty="0" err="1">
                <a:latin typeface="+mn-lt"/>
                <a:cs typeface="+mn-cs"/>
              </a:rPr>
              <a:t>DdP</a:t>
            </a:r>
            <a:r>
              <a:rPr lang="it-IT" dirty="0">
                <a:latin typeface="+mn-lt"/>
                <a:cs typeface="+mn-cs"/>
              </a:rPr>
              <a:t>. </a:t>
            </a:r>
          </a:p>
        </p:txBody>
      </p:sp>
      <p:pic>
        <p:nvPicPr>
          <p:cNvPr id="19459" name="Immagine 2">
            <a:extLst>
              <a:ext uri="{FF2B5EF4-FFF2-40B4-BE49-F238E27FC236}">
                <a16:creationId xmlns:a16="http://schemas.microsoft.com/office/drawing/2014/main" id="{89B2D9A7-5787-42E0-AD22-989E790E011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0313" y="203200"/>
            <a:ext cx="1811337"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Immagine 3">
            <a:extLst>
              <a:ext uri="{FF2B5EF4-FFF2-40B4-BE49-F238E27FC236}">
                <a16:creationId xmlns:a16="http://schemas.microsoft.com/office/drawing/2014/main" id="{2E881603-C3A9-4E50-BF9E-1ECA5A6901D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3C93CBC-66D5-47C0-BBAD-A526ABCCF344}"/>
              </a:ext>
            </a:extLst>
          </p:cNvPr>
          <p:cNvSpPr/>
          <p:nvPr/>
        </p:nvSpPr>
        <p:spPr>
          <a:xfrm>
            <a:off x="387350" y="404813"/>
            <a:ext cx="8424863" cy="6248400"/>
          </a:xfrm>
          <a:prstGeom prst="rect">
            <a:avLst/>
          </a:prstGeom>
        </p:spPr>
        <p:txBody>
          <a:bodyPr>
            <a:spAutoFit/>
          </a:bodyPr>
          <a:lstStyle/>
          <a:p>
            <a:pPr marL="285750" indent="-285750" algn="just" fontAlgn="auto">
              <a:spcBef>
                <a:spcPts val="0"/>
              </a:spcBef>
              <a:spcAft>
                <a:spcPts val="0"/>
              </a:spcAft>
              <a:buFont typeface="Arial" panose="020B0604020202020204" pitchFamily="34" charset="0"/>
              <a:buChar char="•"/>
              <a:defRPr/>
            </a:pPr>
            <a:r>
              <a:rPr lang="it-IT" sz="2000" dirty="0">
                <a:latin typeface="+mn-lt"/>
                <a:cs typeface="+mn-cs"/>
              </a:rPr>
              <a:t>Il </a:t>
            </a:r>
            <a:r>
              <a:rPr lang="it-IT" sz="2000" dirty="0" err="1">
                <a:latin typeface="+mn-lt"/>
                <a:cs typeface="+mn-cs"/>
              </a:rPr>
              <a:t>DdP</a:t>
            </a:r>
            <a:r>
              <a:rPr lang="it-IT" sz="2000" dirty="0">
                <a:latin typeface="+mn-lt"/>
                <a:cs typeface="+mn-cs"/>
              </a:rPr>
              <a:t> provvede all’esecuzione del test diagnostico. </a:t>
            </a:r>
          </a:p>
          <a:p>
            <a:pPr algn="just" fontAlgn="auto">
              <a:spcBef>
                <a:spcPts val="0"/>
              </a:spcBef>
              <a:spcAft>
                <a:spcPts val="0"/>
              </a:spcAft>
              <a:defRPr/>
            </a:pPr>
            <a:endParaRPr lang="it-IT" sz="2000" dirty="0">
              <a:latin typeface="+mn-lt"/>
              <a:cs typeface="+mn-cs"/>
            </a:endParaRPr>
          </a:p>
          <a:p>
            <a:pPr marL="285750" indent="-285750" algn="just" fontAlgn="auto">
              <a:spcBef>
                <a:spcPts val="0"/>
              </a:spcBef>
              <a:spcAft>
                <a:spcPts val="0"/>
              </a:spcAft>
              <a:buFont typeface="Arial" panose="020B0604020202020204" pitchFamily="34" charset="0"/>
              <a:buChar char="•"/>
              <a:defRPr/>
            </a:pPr>
            <a:r>
              <a:rPr lang="it-IT" sz="2000" dirty="0">
                <a:latin typeface="+mn-lt"/>
                <a:cs typeface="+mn-cs"/>
              </a:rPr>
              <a:t>Il </a:t>
            </a:r>
            <a:r>
              <a:rPr lang="it-IT" sz="2000" dirty="0" err="1">
                <a:latin typeface="+mn-lt"/>
                <a:cs typeface="+mn-cs"/>
              </a:rPr>
              <a:t>DdP</a:t>
            </a:r>
            <a:r>
              <a:rPr lang="it-IT" sz="2000" dirty="0">
                <a:latin typeface="+mn-lt"/>
                <a:cs typeface="+mn-cs"/>
              </a:rPr>
              <a:t> si attiva per l’approfondimento dell’indagine epidemiologica e le procedure conseguenti. </a:t>
            </a:r>
          </a:p>
          <a:p>
            <a:pPr algn="just" fontAlgn="auto">
              <a:spcBef>
                <a:spcPts val="0"/>
              </a:spcBef>
              <a:spcAft>
                <a:spcPts val="0"/>
              </a:spcAft>
              <a:defRPr/>
            </a:pPr>
            <a:endParaRPr lang="it-IT" sz="2000" dirty="0">
              <a:latin typeface="+mn-lt"/>
              <a:cs typeface="+mn-cs"/>
            </a:endParaRPr>
          </a:p>
          <a:p>
            <a:pPr marL="285750" indent="-285750" algn="just" fontAlgn="auto">
              <a:spcBef>
                <a:spcPts val="0"/>
              </a:spcBef>
              <a:spcAft>
                <a:spcPts val="0"/>
              </a:spcAft>
              <a:buFont typeface="Arial" panose="020B0604020202020204" pitchFamily="34" charset="0"/>
              <a:buChar char="•"/>
              <a:defRPr/>
            </a:pPr>
            <a:r>
              <a:rPr lang="it-IT" sz="2000" dirty="0">
                <a:latin typeface="+mn-lt"/>
                <a:cs typeface="+mn-cs"/>
              </a:rPr>
              <a:t>Se il test è positivo, si notifica il caso e si avvia la ricerca dei contatti e le azioni di sanificazione straordinaria della struttura scolastica nella sua parte interessata. Per il rientro in comunità bisognerà attendere la guarigione clinica (cioè la totale assenza di sintomi). La conferma di avvenuta guarigione prevede l’effettuazione di due tamponi a distanza di 24 ore l’uno dall’altro. Se entrambi i tamponi risulteranno negativi la persona potrà definirsi guarita, altrimenti proseguirà l’isolamento. </a:t>
            </a:r>
          </a:p>
          <a:p>
            <a:pPr marL="285750" indent="-285750" algn="just" fontAlgn="auto">
              <a:spcBef>
                <a:spcPts val="0"/>
              </a:spcBef>
              <a:spcAft>
                <a:spcPts val="0"/>
              </a:spcAft>
              <a:buFont typeface="Arial" panose="020B0604020202020204" pitchFamily="34" charset="0"/>
              <a:buChar char="•"/>
              <a:defRPr/>
            </a:pPr>
            <a:endParaRPr lang="it-IT" sz="2000" dirty="0">
              <a:latin typeface="+mn-lt"/>
              <a:cs typeface="+mn-cs"/>
            </a:endParaRPr>
          </a:p>
          <a:p>
            <a:pPr marL="285750" indent="-285750" algn="just" fontAlgn="auto">
              <a:spcBef>
                <a:spcPts val="0"/>
              </a:spcBef>
              <a:spcAft>
                <a:spcPts val="0"/>
              </a:spcAft>
              <a:buFont typeface="Arial" panose="020B0604020202020204" pitchFamily="34" charset="0"/>
              <a:buChar char="•"/>
              <a:defRPr/>
            </a:pPr>
            <a:r>
              <a:rPr lang="it-IT" sz="2000" dirty="0">
                <a:latin typeface="+mn-lt"/>
                <a:cs typeface="+mn-cs"/>
              </a:rPr>
              <a:t>Il referente scolastico COVID-19 deve fornire al </a:t>
            </a:r>
            <a:r>
              <a:rPr lang="it-IT" sz="2000" dirty="0" err="1">
                <a:latin typeface="+mn-lt"/>
                <a:cs typeface="+mn-cs"/>
              </a:rPr>
              <a:t>DdP</a:t>
            </a:r>
            <a:r>
              <a:rPr lang="it-IT" sz="2000" dirty="0">
                <a:latin typeface="+mn-lt"/>
                <a:cs typeface="+mn-cs"/>
              </a:rPr>
              <a:t> l’elenco dei compagni di classe nonché degli insegnanti del caso confermato che sono stati a contatto nelle 48 ore precedenti l’insorgenza dei sintomi. I contatti stretti individuati dal </a:t>
            </a:r>
            <a:r>
              <a:rPr lang="it-IT" sz="2000" dirty="0" err="1">
                <a:latin typeface="+mn-lt"/>
                <a:cs typeface="+mn-cs"/>
              </a:rPr>
              <a:t>DdP</a:t>
            </a:r>
            <a:r>
              <a:rPr lang="it-IT" sz="2000" dirty="0">
                <a:latin typeface="+mn-lt"/>
                <a:cs typeface="+mn-cs"/>
              </a:rPr>
              <a:t> con le consuete attività di </a:t>
            </a:r>
            <a:r>
              <a:rPr lang="it-IT" sz="2000" i="1" dirty="0" err="1">
                <a:latin typeface="+mn-lt"/>
                <a:cs typeface="+mn-cs"/>
              </a:rPr>
              <a:t>contact</a:t>
            </a:r>
            <a:r>
              <a:rPr lang="it-IT" sz="2000" i="1" dirty="0">
                <a:latin typeface="+mn-lt"/>
                <a:cs typeface="+mn-cs"/>
              </a:rPr>
              <a:t> </a:t>
            </a:r>
            <a:r>
              <a:rPr lang="it-IT" sz="2000" i="1" dirty="0" err="1">
                <a:latin typeface="+mn-lt"/>
                <a:cs typeface="+mn-cs"/>
              </a:rPr>
              <a:t>tracing</a:t>
            </a:r>
            <a:r>
              <a:rPr lang="it-IT" sz="2000" dirty="0">
                <a:latin typeface="+mn-lt"/>
                <a:cs typeface="+mn-cs"/>
              </a:rPr>
              <a:t>, saranno posti in quarantena per 14 giorni dalla data dell’ultimo contatto con il caso confermato. Il </a:t>
            </a:r>
            <a:r>
              <a:rPr lang="it-IT" sz="2000" dirty="0" err="1">
                <a:latin typeface="+mn-lt"/>
                <a:cs typeface="+mn-cs"/>
              </a:rPr>
              <a:t>DdP</a:t>
            </a:r>
            <a:r>
              <a:rPr lang="it-IT" sz="2000" dirty="0">
                <a:latin typeface="+mn-lt"/>
                <a:cs typeface="+mn-cs"/>
              </a:rPr>
              <a:t> deciderà la strategia più adatta circa eventuali screening al personale scolastico e agli alunni. </a:t>
            </a:r>
          </a:p>
        </p:txBody>
      </p:sp>
      <p:pic>
        <p:nvPicPr>
          <p:cNvPr id="20483" name="Immagine 2">
            <a:extLst>
              <a:ext uri="{FF2B5EF4-FFF2-40B4-BE49-F238E27FC236}">
                <a16:creationId xmlns:a16="http://schemas.microsoft.com/office/drawing/2014/main" id="{71A2AAB9-65BE-4A4C-A8B7-F2FD6AEF5F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41275"/>
            <a:ext cx="1514475" cy="101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Immagine 3">
            <a:extLst>
              <a:ext uri="{FF2B5EF4-FFF2-40B4-BE49-F238E27FC236}">
                <a16:creationId xmlns:a16="http://schemas.microsoft.com/office/drawing/2014/main" id="{C8E3CC74-CB55-4D94-B785-01EBD929092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asellaDiTesto 1">
            <a:extLst>
              <a:ext uri="{FF2B5EF4-FFF2-40B4-BE49-F238E27FC236}">
                <a16:creationId xmlns:a16="http://schemas.microsoft.com/office/drawing/2014/main" id="{6CDFC6EF-F9C2-4BAB-ABDD-AAC942784959}"/>
              </a:ext>
            </a:extLst>
          </p:cNvPr>
          <p:cNvSpPr txBox="1">
            <a:spLocks noChangeArrowheads="1"/>
          </p:cNvSpPr>
          <p:nvPr/>
        </p:nvSpPr>
        <p:spPr bwMode="auto">
          <a:xfrm>
            <a:off x="2279650" y="908050"/>
            <a:ext cx="441801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it-IT" altLang="it-IT"/>
              <a:t>IL NUOVO CORONAVIRUS</a:t>
            </a:r>
          </a:p>
        </p:txBody>
      </p:sp>
      <p:sp>
        <p:nvSpPr>
          <p:cNvPr id="3075" name="Rettangolo 3">
            <a:extLst>
              <a:ext uri="{FF2B5EF4-FFF2-40B4-BE49-F238E27FC236}">
                <a16:creationId xmlns:a16="http://schemas.microsoft.com/office/drawing/2014/main" id="{EEA0B263-5DB2-42DA-B165-F704AE7FC9F8}"/>
              </a:ext>
            </a:extLst>
          </p:cNvPr>
          <p:cNvSpPr>
            <a:spLocks noChangeArrowheads="1"/>
          </p:cNvSpPr>
          <p:nvPr/>
        </p:nvSpPr>
        <p:spPr bwMode="auto">
          <a:xfrm>
            <a:off x="328613" y="2205038"/>
            <a:ext cx="8569325" cy="317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000"/>
              <a:t>La storia della scoperta di un nuovo coronavirus inizia in Cina, nel dicembre del 2019, quando a Wuhan, nella provincia dell'Hubei, l'Organizzazione Mondiale della Sanità notifica alcuni casi di polmonite sconosciuta.</a:t>
            </a:r>
          </a:p>
          <a:p>
            <a:pPr algn="just">
              <a:spcBef>
                <a:spcPct val="0"/>
              </a:spcBef>
              <a:buFontTx/>
              <a:buNone/>
            </a:pPr>
            <a:endParaRPr lang="it-IT" altLang="it-IT" sz="2000"/>
          </a:p>
          <a:p>
            <a:pPr algn="just">
              <a:spcBef>
                <a:spcPct val="0"/>
              </a:spcBef>
              <a:buFontTx/>
              <a:buNone/>
            </a:pPr>
            <a:r>
              <a:rPr lang="it-IT" altLang="it-IT" sz="2000"/>
              <a:t>Il 7 gennaio del 2020, sempre in Cina, le autorità cinesi isolano ed identificano l'agente eziologico causa delle polmoniti. Era un </a:t>
            </a:r>
            <a:r>
              <a:rPr lang="it-IT" altLang="it-IT" sz="2000" b="1"/>
              <a:t>nuovo coronavirus le cui origini sono ad oggi ancora dubbie</a:t>
            </a:r>
            <a:r>
              <a:rPr lang="it-IT" altLang="it-IT" sz="2000"/>
              <a:t>. L'origine di tale virus si pensò fosse animale e questo virus, attraverso un salto di specie (in inglese spillover), si non solamente si adattò all'essere umano ma avesse anche acquisito le capacità infettive utili ai fini del contagio interumano.</a:t>
            </a:r>
          </a:p>
        </p:txBody>
      </p:sp>
      <p:pic>
        <p:nvPicPr>
          <p:cNvPr id="3076" name="Immagine 4">
            <a:extLst>
              <a:ext uri="{FF2B5EF4-FFF2-40B4-BE49-F238E27FC236}">
                <a16:creationId xmlns:a16="http://schemas.microsoft.com/office/drawing/2014/main" id="{36CB6421-E99C-4E8B-A4CB-9385EC2D89B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Immagine 3">
            <a:extLst>
              <a:ext uri="{FF2B5EF4-FFF2-40B4-BE49-F238E27FC236}">
                <a16:creationId xmlns:a16="http://schemas.microsoft.com/office/drawing/2014/main" id="{F86AE577-75B0-4DBF-94D4-58CAB701273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00788" y="404813"/>
            <a:ext cx="22479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ttangolo 1">
            <a:extLst>
              <a:ext uri="{FF2B5EF4-FFF2-40B4-BE49-F238E27FC236}">
                <a16:creationId xmlns:a16="http://schemas.microsoft.com/office/drawing/2014/main" id="{592A8FD4-41D6-419E-9B71-5A24BA19AC1C}"/>
              </a:ext>
            </a:extLst>
          </p:cNvPr>
          <p:cNvSpPr>
            <a:spLocks noChangeArrowheads="1"/>
          </p:cNvSpPr>
          <p:nvPr/>
        </p:nvSpPr>
        <p:spPr bwMode="auto">
          <a:xfrm>
            <a:off x="371475" y="1341438"/>
            <a:ext cx="8496300"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pPr>
            <a:r>
              <a:rPr lang="it-IT" altLang="it-IT" sz="2000"/>
              <a:t>Se il tampone naso-oro faringeo è negativo, in paziente sospetto per infezione da SARS-CoV-2, a giudizio del pediatra o medico curante, si ripete il test a distanza di 2-3 gg. Il soggetto deve comunque restare a casa fino a guarigione clinica e a conferma negativa del secondo test. </a:t>
            </a:r>
          </a:p>
          <a:p>
            <a:pPr algn="just">
              <a:spcBef>
                <a:spcPct val="0"/>
              </a:spcBef>
            </a:pPr>
            <a:endParaRPr lang="it-IT" altLang="it-IT" sz="2000"/>
          </a:p>
          <a:p>
            <a:pPr algn="just">
              <a:spcBef>
                <a:spcPct val="0"/>
              </a:spcBef>
            </a:pPr>
            <a:r>
              <a:rPr lang="it-IT" altLang="it-IT" sz="2000"/>
              <a:t>In caso di diagnosi di patologia diversa da COVID-19 (tampone negativo), il soggetto rimarrà a casa fino a guarigione clinica seguendo le indicazioni del PLS/MMG che redigerà una attestazione che il bambino/studente può rientrare scuola poiché è stato seguito il percorso diagnostico-terapeutico e di prevenzione per COVID-19 di cui sopra e come disposto da documenti nazionali e regionali. </a:t>
            </a:r>
          </a:p>
        </p:txBody>
      </p:sp>
      <p:pic>
        <p:nvPicPr>
          <p:cNvPr id="21507" name="Immagine 2">
            <a:extLst>
              <a:ext uri="{FF2B5EF4-FFF2-40B4-BE49-F238E27FC236}">
                <a16:creationId xmlns:a16="http://schemas.microsoft.com/office/drawing/2014/main" id="{6049CA5A-D463-416F-8076-DD6F5E21E66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0313" y="203200"/>
            <a:ext cx="1811337"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Immagine 3">
            <a:extLst>
              <a:ext uri="{FF2B5EF4-FFF2-40B4-BE49-F238E27FC236}">
                <a16:creationId xmlns:a16="http://schemas.microsoft.com/office/drawing/2014/main" id="{0870DC40-CA7A-48EF-9EC6-280038413ED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F6A4C483-65CC-4231-BEAB-08EE8C09F966}"/>
              </a:ext>
            </a:extLst>
          </p:cNvPr>
          <p:cNvSpPr/>
          <p:nvPr/>
        </p:nvSpPr>
        <p:spPr>
          <a:xfrm>
            <a:off x="566650" y="1270927"/>
            <a:ext cx="8241360" cy="2585323"/>
          </a:xfrm>
          <a:prstGeom prst="rect">
            <a:avLst/>
          </a:prstGeom>
          <a:noFill/>
        </p:spPr>
        <p:txBody>
          <a:bodyPr wrap="none">
            <a:spAutoFit/>
          </a:bodyPr>
          <a:lstStyle/>
          <a:p>
            <a:pPr algn="ctr">
              <a:defRPr/>
            </a:pPr>
            <a:r>
              <a:rPr lang="it-IT"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erlin Sans FB" panose="020E0602020502020306" pitchFamily="34" charset="0"/>
                <a:cs typeface="Arial" charset="0"/>
              </a:rPr>
              <a:t>Rispettiamo le regole </a:t>
            </a:r>
          </a:p>
          <a:p>
            <a:pPr algn="ctr">
              <a:defRPr/>
            </a:pPr>
            <a:r>
              <a:rPr lang="it-IT"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erlin Sans FB" panose="020E0602020502020306" pitchFamily="34" charset="0"/>
                <a:cs typeface="Arial" charset="0"/>
              </a:rPr>
              <a:t>e </a:t>
            </a:r>
          </a:p>
          <a:p>
            <a:pPr algn="ctr">
              <a:defRPr/>
            </a:pPr>
            <a:r>
              <a:rPr lang="it-IT" sz="54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erlin Sans FB" panose="020E0602020502020306" pitchFamily="34" charset="0"/>
                <a:cs typeface="Arial" charset="0"/>
              </a:rPr>
              <a:t>staremo bene tutti</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asellaDiTesto 1">
            <a:extLst>
              <a:ext uri="{FF2B5EF4-FFF2-40B4-BE49-F238E27FC236}">
                <a16:creationId xmlns:a16="http://schemas.microsoft.com/office/drawing/2014/main" id="{79C751FA-BCCA-4FC4-9788-F7E4692E2FB3}"/>
              </a:ext>
            </a:extLst>
          </p:cNvPr>
          <p:cNvSpPr txBox="1">
            <a:spLocks noChangeArrowheads="1"/>
          </p:cNvSpPr>
          <p:nvPr/>
        </p:nvSpPr>
        <p:spPr bwMode="auto">
          <a:xfrm>
            <a:off x="2916238" y="508000"/>
            <a:ext cx="2730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it-IT" altLang="it-IT" sz="2800"/>
              <a:t>COSE DA EVITARE</a:t>
            </a:r>
          </a:p>
        </p:txBody>
      </p:sp>
      <p:pic>
        <p:nvPicPr>
          <p:cNvPr id="23555" name="Picture 2" descr="Assembramento o assemblamento? Quando il Coronavirus spiega l'italiano">
            <a:extLst>
              <a:ext uri="{FF2B5EF4-FFF2-40B4-BE49-F238E27FC236}">
                <a16:creationId xmlns:a16="http://schemas.microsoft.com/office/drawing/2014/main" id="{BF9EB7EA-251D-446D-B815-FDC7AA57AB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638" y="1773238"/>
            <a:ext cx="6049962" cy="453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3">
            <a:extLst>
              <a:ext uri="{FF2B5EF4-FFF2-40B4-BE49-F238E27FC236}">
                <a16:creationId xmlns:a16="http://schemas.microsoft.com/office/drawing/2014/main" id="{DAAEB30F-7946-4320-B398-36CDF75873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1725" y="0"/>
            <a:ext cx="1357313" cy="1282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57" name="Picture 4">
            <a:extLst>
              <a:ext uri="{FF2B5EF4-FFF2-40B4-BE49-F238E27FC236}">
                <a16:creationId xmlns:a16="http://schemas.microsoft.com/office/drawing/2014/main" id="{335B508D-2459-4D6E-A9C7-689B55E2AF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260350"/>
            <a:ext cx="1081087" cy="1022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7">
            <a:extLst>
              <a:ext uri="{FF2B5EF4-FFF2-40B4-BE49-F238E27FC236}">
                <a16:creationId xmlns:a16="http://schemas.microsoft.com/office/drawing/2014/main" id="{A9E2FB4A-B198-4026-AF6A-7DB79EDADB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2133600"/>
            <a:ext cx="7307262" cy="2890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79" name="CasellaDiTesto 1">
            <a:extLst>
              <a:ext uri="{FF2B5EF4-FFF2-40B4-BE49-F238E27FC236}">
                <a16:creationId xmlns:a16="http://schemas.microsoft.com/office/drawing/2014/main" id="{60DB13FE-1B5C-43C4-B442-CEF00C2C2B39}"/>
              </a:ext>
            </a:extLst>
          </p:cNvPr>
          <p:cNvSpPr txBox="1">
            <a:spLocks noChangeArrowheads="1"/>
          </p:cNvSpPr>
          <p:nvPr/>
        </p:nvSpPr>
        <p:spPr bwMode="auto">
          <a:xfrm>
            <a:off x="3132138" y="620713"/>
            <a:ext cx="30908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it-IT" altLang="it-IT" sz="3600">
                <a:latin typeface="Arial Black" panose="020B0A04020102020204" pitchFamily="34" charset="0"/>
              </a:rPr>
              <a:t>COSA FARE</a:t>
            </a:r>
          </a:p>
        </p:txBody>
      </p:sp>
      <p:pic>
        <p:nvPicPr>
          <p:cNvPr id="24580" name="Picture 12">
            <a:extLst>
              <a:ext uri="{FF2B5EF4-FFF2-40B4-BE49-F238E27FC236}">
                <a16:creationId xmlns:a16="http://schemas.microsoft.com/office/drawing/2014/main" id="{C9BEEFC1-46EF-4436-A6EF-4A11036865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488" y="944563"/>
            <a:ext cx="882650" cy="865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9" descr="Mascherina, quando indossarla all'aperto e al chiuso - Corriere.it">
            <a:extLst>
              <a:ext uri="{FF2B5EF4-FFF2-40B4-BE49-F238E27FC236}">
                <a16:creationId xmlns:a16="http://schemas.microsoft.com/office/drawing/2014/main" id="{B80E05DA-5C71-450C-8C53-4242EB75FC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1341438"/>
            <a:ext cx="5303838" cy="397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2">
            <a:extLst>
              <a:ext uri="{FF2B5EF4-FFF2-40B4-BE49-F238E27FC236}">
                <a16:creationId xmlns:a16="http://schemas.microsoft.com/office/drawing/2014/main" id="{5C3E5B9F-47E6-4257-98F5-9AA1640CB3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4413" y="333375"/>
            <a:ext cx="1184275"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descr="Coronavirus, infettivologa: “La mascherina chirurgica è un atto di  generosità, quella con la valvola protegge solo chi la indossa” - La  Repubblica">
            <a:extLst>
              <a:ext uri="{FF2B5EF4-FFF2-40B4-BE49-F238E27FC236}">
                <a16:creationId xmlns:a16="http://schemas.microsoft.com/office/drawing/2014/main" id="{93F2FDCE-EC08-40B7-872A-A22BE8CBDD49}"/>
              </a:ext>
            </a:extLst>
          </p:cNvPr>
          <p:cNvSpPr>
            <a:spLocks noChangeAspect="1" noChangeArrowheads="1"/>
          </p:cNvSpPr>
          <p:nvPr/>
        </p:nvSpPr>
        <p:spPr bwMode="auto">
          <a:xfrm>
            <a:off x="14446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it-IT" altLang="it-IT"/>
          </a:p>
        </p:txBody>
      </p:sp>
      <p:sp>
        <p:nvSpPr>
          <p:cNvPr id="26627" name="AutoShape 4" descr="Coronavirus, infettivologa: “La mascherina chirurgica è un atto di  generosità, quella con la valvola protegge solo chi la indossa” - La  Repubblica">
            <a:extLst>
              <a:ext uri="{FF2B5EF4-FFF2-40B4-BE49-F238E27FC236}">
                <a16:creationId xmlns:a16="http://schemas.microsoft.com/office/drawing/2014/main" id="{B24E98B6-191A-4BDF-8F39-3E714C6AD3AF}"/>
              </a:ext>
            </a:extLst>
          </p:cNvPr>
          <p:cNvSpPr>
            <a:spLocks noChangeAspect="1" noChangeArrowheads="1"/>
          </p:cNvSpPr>
          <p:nvPr/>
        </p:nvSpPr>
        <p:spPr bwMode="auto">
          <a:xfrm>
            <a:off x="296863"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it-IT" altLang="it-IT"/>
          </a:p>
        </p:txBody>
      </p:sp>
      <p:sp>
        <p:nvSpPr>
          <p:cNvPr id="26628" name="AutoShape 6" descr="Coronavirus, infettivologa: “La mascherina chirurgica è un atto di  generosità, quella con la valvola protegge solo chi la indossa” - La  Repubblica">
            <a:extLst>
              <a:ext uri="{FF2B5EF4-FFF2-40B4-BE49-F238E27FC236}">
                <a16:creationId xmlns:a16="http://schemas.microsoft.com/office/drawing/2014/main" id="{021777A3-DB25-427C-9817-232164AE0677}"/>
              </a:ext>
            </a:extLst>
          </p:cNvPr>
          <p:cNvSpPr>
            <a:spLocks noChangeAspect="1" noChangeArrowheads="1"/>
          </p:cNvSpPr>
          <p:nvPr/>
        </p:nvSpPr>
        <p:spPr bwMode="auto">
          <a:xfrm>
            <a:off x="449263" y="1603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it-IT" altLang="it-IT"/>
          </a:p>
        </p:txBody>
      </p:sp>
      <p:sp>
        <p:nvSpPr>
          <p:cNvPr id="26629" name="AutoShape 8" descr="Coronavirus, infettivologa: “La mascherina chirurgica è un atto di  generosità, quella con la valvola protegge solo chi la indossa” - La  Repubblica">
            <a:extLst>
              <a:ext uri="{FF2B5EF4-FFF2-40B4-BE49-F238E27FC236}">
                <a16:creationId xmlns:a16="http://schemas.microsoft.com/office/drawing/2014/main" id="{D3598D23-ADA0-4CBC-83FE-4E6AEFF93A28}"/>
              </a:ext>
            </a:extLst>
          </p:cNvPr>
          <p:cNvSpPr>
            <a:spLocks noChangeAspect="1" noChangeArrowheads="1"/>
          </p:cNvSpPr>
          <p:nvPr/>
        </p:nvSpPr>
        <p:spPr bwMode="auto">
          <a:xfrm>
            <a:off x="601663" y="3127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endParaRPr lang="it-IT" altLang="it-IT"/>
          </a:p>
        </p:txBody>
      </p:sp>
      <p:sp>
        <p:nvSpPr>
          <p:cNvPr id="26630" name="Rectangle 11">
            <a:extLst>
              <a:ext uri="{FF2B5EF4-FFF2-40B4-BE49-F238E27FC236}">
                <a16:creationId xmlns:a16="http://schemas.microsoft.com/office/drawing/2014/main" id="{56C3476D-9900-4D91-AA42-DA0D4F822DBB}"/>
              </a:ext>
            </a:extLst>
          </p:cNvPr>
          <p:cNvSpPr>
            <a:spLocks noChangeArrowheads="1"/>
          </p:cNvSpPr>
          <p:nvPr/>
        </p:nvSpPr>
        <p:spPr bwMode="auto">
          <a:xfrm>
            <a:off x="750888" y="682625"/>
            <a:ext cx="7566025" cy="18272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981" tIns="0" rIns="0" bIns="179331" anchor="ct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r>
              <a:rPr lang="it-IT" altLang="it-IT" sz="3300" b="1">
                <a:solidFill>
                  <a:srgbClr val="000000"/>
                </a:solidFill>
                <a:latin typeface="lato-black"/>
              </a:rPr>
              <a:t>Coronavirus, infettivologa DICE: </a:t>
            </a:r>
          </a:p>
          <a:p>
            <a:pPr algn="ctr" eaLnBrk="1" hangingPunct="1"/>
            <a:r>
              <a:rPr lang="it-IT" altLang="it-IT" sz="3300" b="1">
                <a:solidFill>
                  <a:srgbClr val="000000"/>
                </a:solidFill>
              </a:rPr>
              <a:t>“</a:t>
            </a:r>
            <a:r>
              <a:rPr lang="it-IT" altLang="it-IT" sz="3300" b="1">
                <a:solidFill>
                  <a:srgbClr val="000000"/>
                </a:solidFill>
                <a:latin typeface="lato-black"/>
              </a:rPr>
              <a:t>La mascherina chirurgica </a:t>
            </a:r>
            <a:r>
              <a:rPr lang="it-IT" altLang="it-IT" sz="3300" b="1">
                <a:solidFill>
                  <a:srgbClr val="000000"/>
                </a:solidFill>
              </a:rPr>
              <a:t>è</a:t>
            </a:r>
            <a:r>
              <a:rPr lang="it-IT" altLang="it-IT" sz="3300" b="1">
                <a:solidFill>
                  <a:srgbClr val="000000"/>
                </a:solidFill>
                <a:latin typeface="lato-black"/>
              </a:rPr>
              <a:t> un atto di generosit</a:t>
            </a:r>
            <a:r>
              <a:rPr lang="it-IT" altLang="it-IT" sz="3300" b="1">
                <a:solidFill>
                  <a:srgbClr val="000000"/>
                </a:solidFill>
              </a:rPr>
              <a:t>à”</a:t>
            </a:r>
            <a:endParaRPr lang="it-IT" altLang="it-IT" sz="3300" b="1">
              <a:solidFill>
                <a:srgbClr val="000000"/>
              </a:solidFill>
              <a:latin typeface="lato-black"/>
            </a:endParaRPr>
          </a:p>
          <a:p>
            <a:pPr algn="ctr"/>
            <a:r>
              <a:rPr lang="it-IT" altLang="it-IT" sz="800"/>
              <a:t>  </a:t>
            </a:r>
            <a:endParaRPr lang="it-IT" altLang="it-IT" sz="18900"/>
          </a:p>
        </p:txBody>
      </p:sp>
      <p:pic>
        <p:nvPicPr>
          <p:cNvPr id="26631" name="Picture 12" descr="Coronavirus, infettivologa: “La mascherina chirurgica è un atto di generosità, quella con la valvola protegge solo chi la indossa”">
            <a:extLst>
              <a:ext uri="{FF2B5EF4-FFF2-40B4-BE49-F238E27FC236}">
                <a16:creationId xmlns:a16="http://schemas.microsoft.com/office/drawing/2014/main" id="{0B08AFBF-DE5A-4F27-A681-62AF06481A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924175"/>
            <a:ext cx="5845175"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13">
            <a:extLst>
              <a:ext uri="{FF2B5EF4-FFF2-40B4-BE49-F238E27FC236}">
                <a16:creationId xmlns:a16="http://schemas.microsoft.com/office/drawing/2014/main" id="{014A5FE1-37BC-4D61-B04B-2AF89BD584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3038" y="217488"/>
            <a:ext cx="1046162" cy="102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ttangolo 1">
            <a:extLst>
              <a:ext uri="{FF2B5EF4-FFF2-40B4-BE49-F238E27FC236}">
                <a16:creationId xmlns:a16="http://schemas.microsoft.com/office/drawing/2014/main" id="{56FD7428-3D46-4C5D-A35F-2412705E0152}"/>
              </a:ext>
            </a:extLst>
          </p:cNvPr>
          <p:cNvSpPr>
            <a:spLocks noChangeArrowheads="1"/>
          </p:cNvSpPr>
          <p:nvPr/>
        </p:nvSpPr>
        <p:spPr bwMode="auto">
          <a:xfrm>
            <a:off x="539750" y="2733675"/>
            <a:ext cx="8135938"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1800"/>
              <a:t>SARS-CoV-2 è l’agente eziologico responsabile dell'infezione e della patologia </a:t>
            </a:r>
          </a:p>
          <a:p>
            <a:pPr algn="just">
              <a:spcBef>
                <a:spcPct val="0"/>
              </a:spcBef>
              <a:buFontTx/>
              <a:buNone/>
            </a:pPr>
            <a:endParaRPr lang="it-IT" altLang="it-IT" sz="1800"/>
          </a:p>
          <a:p>
            <a:pPr algn="just">
              <a:spcBef>
                <a:spcPct val="0"/>
              </a:spcBef>
              <a:buFontTx/>
              <a:buNone/>
            </a:pPr>
            <a:r>
              <a:rPr lang="it-IT" altLang="it-IT" sz="1800"/>
              <a:t>mentre </a:t>
            </a:r>
          </a:p>
          <a:p>
            <a:pPr algn="just">
              <a:spcBef>
                <a:spcPct val="0"/>
              </a:spcBef>
              <a:buFontTx/>
              <a:buNone/>
            </a:pPr>
            <a:endParaRPr lang="it-IT" altLang="it-IT" sz="1800"/>
          </a:p>
          <a:p>
            <a:pPr algn="just">
              <a:spcBef>
                <a:spcPct val="0"/>
              </a:spcBef>
              <a:buFontTx/>
              <a:buNone/>
            </a:pPr>
            <a:r>
              <a:rPr lang="it-IT" altLang="it-IT" sz="1800"/>
              <a:t>COVID-19 è la malattia provocata da SARS-CoV-2 dove "</a:t>
            </a:r>
            <a:r>
              <a:rPr lang="it-IT" altLang="it-IT" sz="1800">
                <a:solidFill>
                  <a:srgbClr val="FF0000"/>
                </a:solidFill>
              </a:rPr>
              <a:t>CO</a:t>
            </a:r>
            <a:r>
              <a:rPr lang="it-IT" altLang="it-IT" sz="1800"/>
              <a:t>" sta per corona, "</a:t>
            </a:r>
            <a:r>
              <a:rPr lang="it-IT" altLang="it-IT" sz="1800">
                <a:solidFill>
                  <a:srgbClr val="FF0000"/>
                </a:solidFill>
              </a:rPr>
              <a:t>VI</a:t>
            </a:r>
            <a:r>
              <a:rPr lang="it-IT" altLang="it-IT" sz="1800"/>
              <a:t>" per virus, "</a:t>
            </a:r>
            <a:r>
              <a:rPr lang="it-IT" altLang="it-IT" sz="1800">
                <a:solidFill>
                  <a:srgbClr val="FF0000"/>
                </a:solidFill>
              </a:rPr>
              <a:t>D</a:t>
            </a:r>
            <a:r>
              <a:rPr lang="it-IT" altLang="it-IT" sz="1800"/>
              <a:t>" per disease(malattia) e "</a:t>
            </a:r>
            <a:r>
              <a:rPr lang="it-IT" altLang="it-IT" sz="1800">
                <a:solidFill>
                  <a:srgbClr val="FF0000"/>
                </a:solidFill>
              </a:rPr>
              <a:t>19</a:t>
            </a:r>
            <a:r>
              <a:rPr lang="it-IT" altLang="it-IT" sz="1800"/>
              <a:t>" indica l'anno in cui si è manifestata per la prima volta.</a:t>
            </a:r>
          </a:p>
        </p:txBody>
      </p:sp>
      <p:sp>
        <p:nvSpPr>
          <p:cNvPr id="4099" name="CasellaDiTesto 2">
            <a:extLst>
              <a:ext uri="{FF2B5EF4-FFF2-40B4-BE49-F238E27FC236}">
                <a16:creationId xmlns:a16="http://schemas.microsoft.com/office/drawing/2014/main" id="{0DEC9E2C-ABC1-4E3C-8082-DE0835FA19EF}"/>
              </a:ext>
            </a:extLst>
          </p:cNvPr>
          <p:cNvSpPr txBox="1">
            <a:spLocks noChangeArrowheads="1"/>
          </p:cNvSpPr>
          <p:nvPr/>
        </p:nvSpPr>
        <p:spPr bwMode="auto">
          <a:xfrm>
            <a:off x="2279650" y="908050"/>
            <a:ext cx="441801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it-IT" altLang="it-IT"/>
              <a:t>IL NUOVO CORONAVIRUS</a:t>
            </a:r>
          </a:p>
        </p:txBody>
      </p:sp>
      <p:pic>
        <p:nvPicPr>
          <p:cNvPr id="4100" name="Immagine 3">
            <a:extLst>
              <a:ext uri="{FF2B5EF4-FFF2-40B4-BE49-F238E27FC236}">
                <a16:creationId xmlns:a16="http://schemas.microsoft.com/office/drawing/2014/main" id="{C39F2150-3D4C-4A9A-8092-BDCFF15E6A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404813"/>
            <a:ext cx="22479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Immagine 5">
            <a:extLst>
              <a:ext uri="{FF2B5EF4-FFF2-40B4-BE49-F238E27FC236}">
                <a16:creationId xmlns:a16="http://schemas.microsoft.com/office/drawing/2014/main" id="{8113231D-6035-4CF5-B640-2CAD9564926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asellaDiTesto 1">
            <a:extLst>
              <a:ext uri="{FF2B5EF4-FFF2-40B4-BE49-F238E27FC236}">
                <a16:creationId xmlns:a16="http://schemas.microsoft.com/office/drawing/2014/main" id="{C657C6B4-524D-4432-82EB-5CBD9EB64706}"/>
              </a:ext>
            </a:extLst>
          </p:cNvPr>
          <p:cNvSpPr txBox="1">
            <a:spLocks noChangeArrowheads="1"/>
          </p:cNvSpPr>
          <p:nvPr/>
        </p:nvSpPr>
        <p:spPr bwMode="auto">
          <a:xfrm>
            <a:off x="2700338" y="1052513"/>
            <a:ext cx="39830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400" b="1"/>
              <a:t>MODALITA’ DI TRASMISSIONE</a:t>
            </a:r>
          </a:p>
        </p:txBody>
      </p:sp>
      <p:sp>
        <p:nvSpPr>
          <p:cNvPr id="5123" name="Rettangolo 2">
            <a:extLst>
              <a:ext uri="{FF2B5EF4-FFF2-40B4-BE49-F238E27FC236}">
                <a16:creationId xmlns:a16="http://schemas.microsoft.com/office/drawing/2014/main" id="{FFAF0408-6E47-4674-B74D-3C14DF2C521B}"/>
              </a:ext>
            </a:extLst>
          </p:cNvPr>
          <p:cNvSpPr>
            <a:spLocks noChangeArrowheads="1"/>
          </p:cNvSpPr>
          <p:nvPr/>
        </p:nvSpPr>
        <p:spPr bwMode="auto">
          <a:xfrm>
            <a:off x="250825" y="1844675"/>
            <a:ext cx="8569325"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000"/>
              <a:t>Per quanto riguarda le modalità di trasmissione, Sars-CoV-2 può passare da un individuo contagiato ad un altro tramite due vie principali:</a:t>
            </a:r>
          </a:p>
          <a:p>
            <a:pPr algn="just">
              <a:spcBef>
                <a:spcPct val="0"/>
              </a:spcBef>
              <a:buFontTx/>
              <a:buNone/>
            </a:pPr>
            <a:endParaRPr lang="it-IT" altLang="it-IT" sz="2000"/>
          </a:p>
          <a:p>
            <a:pPr algn="just">
              <a:spcBef>
                <a:spcPct val="0"/>
              </a:spcBef>
              <a:buFontTx/>
              <a:buNone/>
            </a:pPr>
            <a:r>
              <a:rPr lang="it-IT" altLang="it-IT" sz="2000"/>
              <a:t>•la prima via è una </a:t>
            </a:r>
            <a:r>
              <a:rPr lang="it-IT" altLang="it-IT" sz="2000" b="1"/>
              <a:t>modalità diretta</a:t>
            </a:r>
            <a:r>
              <a:rPr lang="it-IT" altLang="it-IT" sz="2000"/>
              <a:t>, che avviene per contatto ravvicinato con persone infette, le quali non necessariamente presentano sintomi, o che ne presentano in minima parte, ed in particolar modo con le loro secrezioni della bocca e del naso, principalmente tramite goccioline chiamate droplet o tramite saliva.</a:t>
            </a:r>
          </a:p>
          <a:p>
            <a:pPr algn="just">
              <a:spcBef>
                <a:spcPct val="0"/>
              </a:spcBef>
              <a:buFontTx/>
              <a:buNone/>
            </a:pPr>
            <a:endParaRPr lang="it-IT" altLang="it-IT" sz="2000"/>
          </a:p>
          <a:p>
            <a:pPr algn="just">
              <a:spcBef>
                <a:spcPct val="0"/>
              </a:spcBef>
              <a:buFontTx/>
              <a:buNone/>
            </a:pPr>
            <a:r>
              <a:rPr lang="it-IT" altLang="it-IT" sz="2000"/>
              <a:t>•la seconda </a:t>
            </a:r>
            <a:r>
              <a:rPr lang="it-IT" altLang="it-IT" sz="2000" b="1"/>
              <a:t>modalità</a:t>
            </a:r>
            <a:r>
              <a:rPr lang="it-IT" altLang="it-IT" sz="2000"/>
              <a:t> è quella </a:t>
            </a:r>
            <a:r>
              <a:rPr lang="it-IT" altLang="it-IT" sz="2000" b="1"/>
              <a:t>indiretta</a:t>
            </a:r>
            <a:r>
              <a:rPr lang="it-IT" altLang="it-IT" sz="2000"/>
              <a:t> la quale avviene attraverso il contatto tra soggetti sani e oggetti o superfici contaminate da secrezioni provenienti da pazienti contagiati.</a:t>
            </a:r>
          </a:p>
          <a:p>
            <a:pPr algn="just">
              <a:spcBef>
                <a:spcPct val="0"/>
              </a:spcBef>
              <a:buFontTx/>
              <a:buNone/>
            </a:pPr>
            <a:endParaRPr lang="it-IT" altLang="it-IT" sz="2000"/>
          </a:p>
        </p:txBody>
      </p:sp>
      <p:pic>
        <p:nvPicPr>
          <p:cNvPr id="5124" name="Immagine 3">
            <a:extLst>
              <a:ext uri="{FF2B5EF4-FFF2-40B4-BE49-F238E27FC236}">
                <a16:creationId xmlns:a16="http://schemas.microsoft.com/office/drawing/2014/main" id="{F2727EE7-A41E-4343-8D0F-3CE2EF5B821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404813"/>
            <a:ext cx="22479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Immagine 4">
            <a:extLst>
              <a:ext uri="{FF2B5EF4-FFF2-40B4-BE49-F238E27FC236}">
                <a16:creationId xmlns:a16="http://schemas.microsoft.com/office/drawing/2014/main" id="{2A9ADC01-53D1-442F-ACE5-8E79A73AAFB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ttangolo 1">
            <a:extLst>
              <a:ext uri="{FF2B5EF4-FFF2-40B4-BE49-F238E27FC236}">
                <a16:creationId xmlns:a16="http://schemas.microsoft.com/office/drawing/2014/main" id="{581B7704-D2E9-4B66-AF17-A128D1F7CF31}"/>
              </a:ext>
            </a:extLst>
          </p:cNvPr>
          <p:cNvSpPr>
            <a:spLocks noChangeArrowheads="1"/>
          </p:cNvSpPr>
          <p:nvPr/>
        </p:nvSpPr>
        <p:spPr bwMode="auto">
          <a:xfrm>
            <a:off x="250825" y="1989138"/>
            <a:ext cx="8424863"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400"/>
              <a:t>La trasmissione del virus Sars-CoV-2, può avvenire tramite il contatto con persone sintomatiche, e questa sembra essere la via principale, e tramite persone contagiate, in una finestra temporale precedente la manifestazione evidente dei sintomi. </a:t>
            </a:r>
          </a:p>
          <a:p>
            <a:pPr algn="just">
              <a:spcBef>
                <a:spcPct val="0"/>
              </a:spcBef>
              <a:buFontTx/>
              <a:buNone/>
            </a:pPr>
            <a:endParaRPr lang="it-IT" altLang="it-IT" sz="2400"/>
          </a:p>
          <a:p>
            <a:pPr algn="just">
              <a:spcBef>
                <a:spcPct val="0"/>
              </a:spcBef>
              <a:buFontTx/>
              <a:buNone/>
            </a:pPr>
            <a:r>
              <a:rPr lang="it-IT" altLang="it-IT" sz="2400"/>
              <a:t>A questo si aggiunge il fatto che una quota di persone contagiate, e che sviluppano un'infezione da SARS-CoV-2, possono non manifestare affatto sintomi, questi individui vengono chiamati asintomatici, ma possono tuttavia trasmettere il virus.</a:t>
            </a:r>
          </a:p>
        </p:txBody>
      </p:sp>
      <p:sp>
        <p:nvSpPr>
          <p:cNvPr id="6147" name="CasellaDiTesto 2">
            <a:extLst>
              <a:ext uri="{FF2B5EF4-FFF2-40B4-BE49-F238E27FC236}">
                <a16:creationId xmlns:a16="http://schemas.microsoft.com/office/drawing/2014/main" id="{44612107-803A-4EB3-9857-2F5F3591E566}"/>
              </a:ext>
            </a:extLst>
          </p:cNvPr>
          <p:cNvSpPr txBox="1">
            <a:spLocks noChangeArrowheads="1"/>
          </p:cNvSpPr>
          <p:nvPr/>
        </p:nvSpPr>
        <p:spPr bwMode="auto">
          <a:xfrm>
            <a:off x="2700338" y="1052513"/>
            <a:ext cx="39830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400" b="1"/>
              <a:t>MODALITA’ DI TRASMISSIONE</a:t>
            </a:r>
          </a:p>
        </p:txBody>
      </p:sp>
      <p:pic>
        <p:nvPicPr>
          <p:cNvPr id="6148" name="Immagine 3">
            <a:extLst>
              <a:ext uri="{FF2B5EF4-FFF2-40B4-BE49-F238E27FC236}">
                <a16:creationId xmlns:a16="http://schemas.microsoft.com/office/drawing/2014/main" id="{6F38B823-84A5-4027-AF2A-95F22D62F05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404813"/>
            <a:ext cx="22479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Immagine 4">
            <a:extLst>
              <a:ext uri="{FF2B5EF4-FFF2-40B4-BE49-F238E27FC236}">
                <a16:creationId xmlns:a16="http://schemas.microsoft.com/office/drawing/2014/main" id="{41286A97-DDA9-468C-96A0-638CC4305C3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ttangolo 1">
            <a:extLst>
              <a:ext uri="{FF2B5EF4-FFF2-40B4-BE49-F238E27FC236}">
                <a16:creationId xmlns:a16="http://schemas.microsoft.com/office/drawing/2014/main" id="{DA4263C5-4375-4B48-A071-D28AAB21C841}"/>
              </a:ext>
            </a:extLst>
          </p:cNvPr>
          <p:cNvSpPr>
            <a:spLocks noChangeArrowheads="1"/>
          </p:cNvSpPr>
          <p:nvPr/>
        </p:nvSpPr>
        <p:spPr bwMode="auto">
          <a:xfrm>
            <a:off x="2916238" y="692150"/>
            <a:ext cx="37480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800"/>
              <a:t>Esempi di contatti stretti​</a:t>
            </a:r>
          </a:p>
        </p:txBody>
      </p:sp>
      <p:sp>
        <p:nvSpPr>
          <p:cNvPr id="3" name="Rettangolo 2">
            <a:extLst>
              <a:ext uri="{FF2B5EF4-FFF2-40B4-BE49-F238E27FC236}">
                <a16:creationId xmlns:a16="http://schemas.microsoft.com/office/drawing/2014/main" id="{4704E94C-F333-4458-AAD5-C38820F5E278}"/>
              </a:ext>
            </a:extLst>
          </p:cNvPr>
          <p:cNvSpPr/>
          <p:nvPr/>
        </p:nvSpPr>
        <p:spPr>
          <a:xfrm>
            <a:off x="395288" y="1412875"/>
            <a:ext cx="8353425" cy="3416300"/>
          </a:xfrm>
          <a:prstGeom prst="rect">
            <a:avLst/>
          </a:prstGeom>
        </p:spPr>
        <p:txBody>
          <a:bodyPr>
            <a:spAutoFit/>
          </a:bodyPr>
          <a:lstStyle/>
          <a:p>
            <a:pPr algn="just" fontAlgn="auto">
              <a:spcBef>
                <a:spcPts val="0"/>
              </a:spcBef>
              <a:spcAft>
                <a:spcPts val="0"/>
              </a:spcAft>
              <a:defRPr/>
            </a:pPr>
            <a:r>
              <a:rPr lang="it-IT" sz="2400" dirty="0">
                <a:latin typeface="+mn-lt"/>
                <a:cs typeface="+mn-cs"/>
              </a:rPr>
              <a:t>Come abbiamo detto, la trasmissione diretta avviene tra contatti stretti, il contatto stretto viene così definito tenendo conto di situazioni legate ai fattori spazio e tempo come ad esempio:</a:t>
            </a:r>
          </a:p>
          <a:p>
            <a:pPr algn="just" fontAlgn="auto">
              <a:spcBef>
                <a:spcPts val="0"/>
              </a:spcBef>
              <a:spcAft>
                <a:spcPts val="0"/>
              </a:spcAft>
              <a:defRPr/>
            </a:pPr>
            <a:endParaRPr lang="it-IT" sz="2400" dirty="0">
              <a:latin typeface="+mn-lt"/>
              <a:cs typeface="+mn-cs"/>
            </a:endParaRPr>
          </a:p>
          <a:p>
            <a:pPr marL="342900" indent="-342900" algn="just" fontAlgn="auto">
              <a:spcBef>
                <a:spcPts val="0"/>
              </a:spcBef>
              <a:spcAft>
                <a:spcPts val="0"/>
              </a:spcAft>
              <a:buFont typeface="Wingdings" panose="05000000000000000000" pitchFamily="2" charset="2"/>
              <a:buChar char="§"/>
              <a:defRPr/>
            </a:pPr>
            <a:r>
              <a:rPr lang="it-IT" sz="2400" dirty="0">
                <a:latin typeface="+mn-lt"/>
                <a:cs typeface="+mn-cs"/>
              </a:rPr>
              <a:t>la distanza tra le persone, </a:t>
            </a:r>
          </a:p>
          <a:p>
            <a:pPr marL="342900" indent="-342900" algn="just" fontAlgn="auto">
              <a:spcBef>
                <a:spcPts val="0"/>
              </a:spcBef>
              <a:spcAft>
                <a:spcPts val="0"/>
              </a:spcAft>
              <a:buFont typeface="Wingdings" panose="05000000000000000000" pitchFamily="2" charset="2"/>
              <a:buChar char="§"/>
              <a:defRPr/>
            </a:pPr>
            <a:r>
              <a:rPr lang="it-IT" sz="2400" dirty="0">
                <a:latin typeface="+mn-lt"/>
                <a:cs typeface="+mn-cs"/>
              </a:rPr>
              <a:t>il tempo di contatto tra una persona sana e un contagiato, </a:t>
            </a:r>
          </a:p>
          <a:p>
            <a:pPr marL="342900" indent="-342900" algn="just" fontAlgn="auto">
              <a:spcBef>
                <a:spcPts val="0"/>
              </a:spcBef>
              <a:spcAft>
                <a:spcPts val="0"/>
              </a:spcAft>
              <a:buFont typeface="Wingdings" panose="05000000000000000000" pitchFamily="2" charset="2"/>
              <a:buChar char="§"/>
              <a:defRPr/>
            </a:pPr>
            <a:r>
              <a:rPr lang="it-IT" sz="2400" dirty="0">
                <a:latin typeface="+mn-lt"/>
                <a:cs typeface="+mn-cs"/>
              </a:rPr>
              <a:t>l'uso di dispositivi di protezione individuali utili a proteggere gli individui sani impedendo la disseminazione del virus.</a:t>
            </a:r>
          </a:p>
          <a:p>
            <a:pPr algn="just" fontAlgn="auto">
              <a:spcBef>
                <a:spcPts val="0"/>
              </a:spcBef>
              <a:spcAft>
                <a:spcPts val="0"/>
              </a:spcAft>
              <a:defRPr/>
            </a:pPr>
            <a:endParaRPr lang="it-IT" sz="2400" dirty="0">
              <a:latin typeface="+mn-lt"/>
              <a:cs typeface="+mn-cs"/>
            </a:endParaRPr>
          </a:p>
        </p:txBody>
      </p:sp>
      <p:pic>
        <p:nvPicPr>
          <p:cNvPr id="7172" name="Immagine 3">
            <a:extLst>
              <a:ext uri="{FF2B5EF4-FFF2-40B4-BE49-F238E27FC236}">
                <a16:creationId xmlns:a16="http://schemas.microsoft.com/office/drawing/2014/main" id="{64228F41-4790-453D-A5B5-AB80290CA12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0313" y="203200"/>
            <a:ext cx="1811337"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Immagine 4">
            <a:extLst>
              <a:ext uri="{FF2B5EF4-FFF2-40B4-BE49-F238E27FC236}">
                <a16:creationId xmlns:a16="http://schemas.microsoft.com/office/drawing/2014/main" id="{243CC50A-F899-4D2C-8970-5D0BB481793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ttangolo 2">
            <a:extLst>
              <a:ext uri="{FF2B5EF4-FFF2-40B4-BE49-F238E27FC236}">
                <a16:creationId xmlns:a16="http://schemas.microsoft.com/office/drawing/2014/main" id="{5B8CE768-98FC-4AED-AD4F-8945A6430C2A}"/>
              </a:ext>
            </a:extLst>
          </p:cNvPr>
          <p:cNvSpPr>
            <a:spLocks noChangeArrowheads="1"/>
          </p:cNvSpPr>
          <p:nvPr/>
        </p:nvSpPr>
        <p:spPr bwMode="auto">
          <a:xfrm>
            <a:off x="250825" y="750888"/>
            <a:ext cx="8713788"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fontAlgn="auto">
              <a:spcBef>
                <a:spcPct val="0"/>
              </a:spcBef>
              <a:spcAft>
                <a:spcPts val="0"/>
              </a:spcAft>
              <a:buFontTx/>
              <a:buNone/>
              <a:defRPr/>
            </a:pPr>
            <a:r>
              <a:rPr lang="it-IT" altLang="it-IT" sz="2400" dirty="0">
                <a:cs typeface="+mn-cs"/>
              </a:rPr>
              <a:t>Ecco alcuni esempi:</a:t>
            </a:r>
          </a:p>
          <a:p>
            <a:pPr fontAlgn="auto">
              <a:spcBef>
                <a:spcPct val="0"/>
              </a:spcBef>
              <a:spcAft>
                <a:spcPts val="0"/>
              </a:spcAft>
              <a:buFontTx/>
              <a:buNone/>
              <a:defRPr/>
            </a:pPr>
            <a:endParaRPr lang="it-IT" altLang="it-IT" sz="2400" dirty="0">
              <a:cs typeface="+mn-cs"/>
            </a:endParaRPr>
          </a:p>
          <a:p>
            <a:pPr marL="342900" indent="-342900" algn="just" fontAlgn="auto">
              <a:spcBef>
                <a:spcPct val="0"/>
              </a:spcBef>
              <a:spcAft>
                <a:spcPts val="0"/>
              </a:spcAft>
              <a:buFont typeface="Arial" panose="020B0604020202020204" pitchFamily="34" charset="0"/>
              <a:buChar char="•"/>
              <a:defRPr/>
            </a:pPr>
            <a:r>
              <a:rPr lang="it-IT" altLang="it-IT" sz="2400" dirty="0">
                <a:cs typeface="+mn-cs"/>
              </a:rPr>
              <a:t>Persone che vivono nella stessa casa di un caso COVID-19</a:t>
            </a:r>
          </a:p>
          <a:p>
            <a:pPr marL="342900" indent="-342900" algn="just" fontAlgn="auto">
              <a:spcBef>
                <a:spcPct val="0"/>
              </a:spcBef>
              <a:spcAft>
                <a:spcPts val="0"/>
              </a:spcAft>
              <a:buFont typeface="Arial" panose="020B0604020202020204" pitchFamily="34" charset="0"/>
              <a:buChar char="•"/>
              <a:defRPr/>
            </a:pPr>
            <a:r>
              <a:rPr lang="it-IT" altLang="it-IT" sz="2400" dirty="0">
                <a:cs typeface="+mn-cs"/>
              </a:rPr>
              <a:t>Persone che hanno avuto un contatto fisico diretto con un caso COVID-19</a:t>
            </a:r>
          </a:p>
          <a:p>
            <a:pPr marL="342900" indent="-342900" algn="just" fontAlgn="auto">
              <a:spcBef>
                <a:spcPct val="0"/>
              </a:spcBef>
              <a:spcAft>
                <a:spcPts val="0"/>
              </a:spcAft>
              <a:buFont typeface="Arial" panose="020B0604020202020204" pitchFamily="34" charset="0"/>
              <a:buChar char="•"/>
              <a:defRPr/>
            </a:pPr>
            <a:r>
              <a:rPr lang="it-IT" altLang="it-IT" sz="2400" dirty="0">
                <a:cs typeface="+mn-cs"/>
              </a:rPr>
              <a:t>Persone che hanno avuto un contatto diretto non protetto con le secrezioni di un caso COVID-19</a:t>
            </a:r>
          </a:p>
          <a:p>
            <a:pPr marL="342900" indent="-342900" algn="just" fontAlgn="auto">
              <a:spcBef>
                <a:spcPct val="0"/>
              </a:spcBef>
              <a:spcAft>
                <a:spcPts val="0"/>
              </a:spcAft>
              <a:buFont typeface="Arial" panose="020B0604020202020204" pitchFamily="34" charset="0"/>
              <a:buChar char="•"/>
              <a:defRPr/>
            </a:pPr>
            <a:r>
              <a:rPr lang="it-IT" altLang="it-IT" sz="2400" dirty="0">
                <a:cs typeface="+mn-cs"/>
              </a:rPr>
              <a:t>Persone che hanno avuto un contatto diretto con un caso COVID-19, a distanza minore di 2 metri e di almeno 15 minuti</a:t>
            </a:r>
          </a:p>
          <a:p>
            <a:pPr marL="342900" indent="-342900" algn="just" fontAlgn="auto">
              <a:spcBef>
                <a:spcPct val="0"/>
              </a:spcBef>
              <a:spcAft>
                <a:spcPts val="0"/>
              </a:spcAft>
              <a:buFont typeface="Arial" panose="020B0604020202020204" pitchFamily="34" charset="0"/>
              <a:buChar char="•"/>
              <a:defRPr/>
            </a:pPr>
            <a:r>
              <a:rPr lang="it-IT" altLang="it-IT" sz="2400" dirty="0">
                <a:cs typeface="+mn-cs"/>
              </a:rPr>
              <a:t>Persone che sono state in un ambiente chiuso con un caso COVID-19 in assenza di dispositivi di protezione individuale DPI idonei</a:t>
            </a:r>
          </a:p>
          <a:p>
            <a:pPr marL="342900" indent="-342900" algn="just" fontAlgn="auto">
              <a:spcBef>
                <a:spcPct val="0"/>
              </a:spcBef>
              <a:spcAft>
                <a:spcPts val="0"/>
              </a:spcAft>
              <a:buFont typeface="Arial" panose="020B0604020202020204" pitchFamily="34" charset="0"/>
              <a:buChar char="•"/>
              <a:defRPr/>
            </a:pPr>
            <a:r>
              <a:rPr lang="it-IT" altLang="it-IT" sz="2400" dirty="0">
                <a:cs typeface="+mn-cs"/>
              </a:rPr>
              <a:t>Persone che hanno viaggiato sedute in treno, aereo o qualsiasi altro mezzo di trasporto entro due posti in qualsiasi direzione rispetto a un caso COVID-19</a:t>
            </a:r>
          </a:p>
        </p:txBody>
      </p:sp>
      <p:sp>
        <p:nvSpPr>
          <p:cNvPr id="8195" name="Rettangolo 3">
            <a:extLst>
              <a:ext uri="{FF2B5EF4-FFF2-40B4-BE49-F238E27FC236}">
                <a16:creationId xmlns:a16="http://schemas.microsoft.com/office/drawing/2014/main" id="{B2BAD5AA-06CD-4594-869E-40714E2738BF}"/>
              </a:ext>
            </a:extLst>
          </p:cNvPr>
          <p:cNvSpPr>
            <a:spLocks noChangeArrowheads="1"/>
          </p:cNvSpPr>
          <p:nvPr/>
        </p:nvSpPr>
        <p:spPr bwMode="auto">
          <a:xfrm>
            <a:off x="2908300" y="214313"/>
            <a:ext cx="37480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800"/>
              <a:t>Esempi di contatti stretti​</a:t>
            </a:r>
          </a:p>
        </p:txBody>
      </p:sp>
      <p:pic>
        <p:nvPicPr>
          <p:cNvPr id="8196" name="Immagine 3">
            <a:extLst>
              <a:ext uri="{FF2B5EF4-FFF2-40B4-BE49-F238E27FC236}">
                <a16:creationId xmlns:a16="http://schemas.microsoft.com/office/drawing/2014/main" id="{60D1C35B-3108-476C-826B-9718409F47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0313" y="203200"/>
            <a:ext cx="1811337"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Immagine 4">
            <a:extLst>
              <a:ext uri="{FF2B5EF4-FFF2-40B4-BE49-F238E27FC236}">
                <a16:creationId xmlns:a16="http://schemas.microsoft.com/office/drawing/2014/main" id="{34D04B8C-289C-4750-B440-1C0E8BFFA81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ttangolo 1">
            <a:extLst>
              <a:ext uri="{FF2B5EF4-FFF2-40B4-BE49-F238E27FC236}">
                <a16:creationId xmlns:a16="http://schemas.microsoft.com/office/drawing/2014/main" id="{C79FD012-F330-416E-9463-E2BCECCE4027}"/>
              </a:ext>
            </a:extLst>
          </p:cNvPr>
          <p:cNvSpPr>
            <a:spLocks noChangeArrowheads="1"/>
          </p:cNvSpPr>
          <p:nvPr/>
        </p:nvSpPr>
        <p:spPr bwMode="auto">
          <a:xfrm>
            <a:off x="3203575" y="98425"/>
            <a:ext cx="30210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800"/>
              <a:t>COVID-19: i sintomi</a:t>
            </a:r>
          </a:p>
        </p:txBody>
      </p:sp>
      <p:sp>
        <p:nvSpPr>
          <p:cNvPr id="9219" name="Rettangolo 2">
            <a:extLst>
              <a:ext uri="{FF2B5EF4-FFF2-40B4-BE49-F238E27FC236}">
                <a16:creationId xmlns:a16="http://schemas.microsoft.com/office/drawing/2014/main" id="{17B819CF-96E1-4D67-BEE1-0A87ED514ECE}"/>
              </a:ext>
            </a:extLst>
          </p:cNvPr>
          <p:cNvSpPr>
            <a:spLocks noChangeArrowheads="1"/>
          </p:cNvSpPr>
          <p:nvPr/>
        </p:nvSpPr>
        <p:spPr bwMode="auto">
          <a:xfrm>
            <a:off x="411163" y="608013"/>
            <a:ext cx="8567737" cy="6370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400" b="1" i="1"/>
              <a:t>Periodo di inc</a:t>
            </a:r>
            <a:r>
              <a:rPr lang="it-IT" altLang="it-IT" sz="2400" b="1"/>
              <a:t>ubazione </a:t>
            </a:r>
            <a:r>
              <a:rPr lang="it-IT" altLang="it-IT" sz="2400"/>
              <a:t>secondo le attuali stime:</a:t>
            </a:r>
          </a:p>
          <a:p>
            <a:pPr>
              <a:spcBef>
                <a:spcPct val="0"/>
              </a:spcBef>
              <a:buFontTx/>
              <a:buNone/>
            </a:pPr>
            <a:r>
              <a:rPr lang="it-IT" altLang="it-IT" sz="2400"/>
              <a:t>•</a:t>
            </a:r>
            <a:r>
              <a:rPr lang="it-IT" altLang="it-IT" sz="2400" b="1">
                <a:solidFill>
                  <a:srgbClr val="FF0000"/>
                </a:solidFill>
              </a:rPr>
              <a:t>da 1 a 12,5 giorni </a:t>
            </a:r>
            <a:r>
              <a:rPr lang="it-IT" altLang="it-IT" sz="2400"/>
              <a:t>(in genere 5-6 giorni)</a:t>
            </a:r>
          </a:p>
          <a:p>
            <a:pPr>
              <a:spcBef>
                <a:spcPct val="0"/>
              </a:spcBef>
              <a:buFontTx/>
              <a:buNone/>
            </a:pPr>
            <a:r>
              <a:rPr lang="it-IT" altLang="it-IT" sz="2400" b="1" i="1"/>
              <a:t>Sintomi più comuni</a:t>
            </a:r>
            <a:r>
              <a:rPr lang="it-IT" altLang="it-IT" sz="2400"/>
              <a:t>:</a:t>
            </a:r>
          </a:p>
          <a:p>
            <a:pPr>
              <a:spcBef>
                <a:spcPct val="0"/>
              </a:spcBef>
              <a:buFontTx/>
              <a:buNone/>
            </a:pPr>
            <a:r>
              <a:rPr lang="it-IT" altLang="it-IT" sz="2400"/>
              <a:t>•Febbre ≥ 37,5°C e brividi</a:t>
            </a:r>
          </a:p>
          <a:p>
            <a:pPr>
              <a:spcBef>
                <a:spcPct val="0"/>
              </a:spcBef>
              <a:buFontTx/>
              <a:buNone/>
            </a:pPr>
            <a:r>
              <a:rPr lang="it-IT" altLang="it-IT" sz="2400"/>
              <a:t>•Tosse di recente comparsa</a:t>
            </a:r>
          </a:p>
          <a:p>
            <a:pPr>
              <a:spcBef>
                <a:spcPct val="0"/>
              </a:spcBef>
              <a:buFontTx/>
              <a:buNone/>
            </a:pPr>
            <a:r>
              <a:rPr lang="it-IT" altLang="it-IT" sz="2400"/>
              <a:t>•Difficoltà respiratorie</a:t>
            </a:r>
          </a:p>
          <a:p>
            <a:pPr>
              <a:spcBef>
                <a:spcPct val="0"/>
              </a:spcBef>
              <a:buFontTx/>
              <a:buNone/>
            </a:pPr>
            <a:r>
              <a:rPr lang="it-IT" altLang="it-IT" sz="2400"/>
              <a:t>•Perdita improvvisa dell’olfatto (anosmia) o diminuzione dell'olfatto (iposmia), perdita del gusto (ageusia) o alterazione del gusto (disgeusia)</a:t>
            </a:r>
          </a:p>
          <a:p>
            <a:pPr>
              <a:spcBef>
                <a:spcPct val="0"/>
              </a:spcBef>
              <a:buFontTx/>
              <a:buNone/>
            </a:pPr>
            <a:r>
              <a:rPr lang="it-IT" altLang="it-IT" sz="2400"/>
              <a:t>•Raffreddore o naso che cola</a:t>
            </a:r>
          </a:p>
          <a:p>
            <a:pPr>
              <a:spcBef>
                <a:spcPct val="0"/>
              </a:spcBef>
              <a:buFontTx/>
              <a:buNone/>
            </a:pPr>
            <a:r>
              <a:rPr lang="it-IT" altLang="it-IT" sz="2400"/>
              <a:t>•Mal di gola</a:t>
            </a:r>
          </a:p>
          <a:p>
            <a:pPr>
              <a:spcBef>
                <a:spcPct val="0"/>
              </a:spcBef>
              <a:buFontTx/>
              <a:buNone/>
            </a:pPr>
            <a:r>
              <a:rPr lang="it-IT" altLang="it-IT" sz="2400"/>
              <a:t>•Diarrea(soprattutto nei bambini)</a:t>
            </a:r>
          </a:p>
          <a:p>
            <a:pPr>
              <a:spcBef>
                <a:spcPct val="0"/>
              </a:spcBef>
              <a:buFontTx/>
              <a:buNone/>
            </a:pPr>
            <a:r>
              <a:rPr lang="it-IT" altLang="it-IT" sz="2400"/>
              <a:t>•Nei casi più gravi, l'infezione può causare polmonite, sindrome respiratoria acuta grave e persino la morte</a:t>
            </a:r>
          </a:p>
          <a:p>
            <a:pPr>
              <a:spcBef>
                <a:spcPct val="0"/>
              </a:spcBef>
              <a:buFontTx/>
              <a:buNone/>
            </a:pPr>
            <a:r>
              <a:rPr lang="it-IT" altLang="it-IT" sz="2400"/>
              <a:t>Alcuni individui con infezione da SARS-CoV-2 possono avere una sintomatologia molto leggera o non presentare alcun sintomo (asintomatici)</a:t>
            </a:r>
          </a:p>
        </p:txBody>
      </p:sp>
      <p:pic>
        <p:nvPicPr>
          <p:cNvPr id="9220" name="Immagine 3">
            <a:extLst>
              <a:ext uri="{FF2B5EF4-FFF2-40B4-BE49-F238E27FC236}">
                <a16:creationId xmlns:a16="http://schemas.microsoft.com/office/drawing/2014/main" id="{EE0FBA86-38BB-4DB1-AA59-FF98D514F41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0313" y="203200"/>
            <a:ext cx="1811337"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Immagine 4">
            <a:extLst>
              <a:ext uri="{FF2B5EF4-FFF2-40B4-BE49-F238E27FC236}">
                <a16:creationId xmlns:a16="http://schemas.microsoft.com/office/drawing/2014/main" id="{58E11982-840D-41A6-8C35-6C9B1632E34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ttangolo 1">
            <a:extLst>
              <a:ext uri="{FF2B5EF4-FFF2-40B4-BE49-F238E27FC236}">
                <a16:creationId xmlns:a16="http://schemas.microsoft.com/office/drawing/2014/main" id="{D5FA061A-8DB7-4F5F-A0D6-50E069E26FA8}"/>
              </a:ext>
            </a:extLst>
          </p:cNvPr>
          <p:cNvSpPr>
            <a:spLocks noChangeArrowheads="1"/>
          </p:cNvSpPr>
          <p:nvPr/>
        </p:nvSpPr>
        <p:spPr bwMode="auto">
          <a:xfrm>
            <a:off x="611188" y="2565400"/>
            <a:ext cx="7993062"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it-IT" altLang="it-IT" sz="2000"/>
              <a:t>Qualora un individuo, sia esso studente che addetto ai lavori, manifestasse sintomi riconducibili a Covid-19, non dovrà entrare in contatto con altre persone dell'istituto, per questo motivo è utile allestire un'area di sosta dedicata ad isolare momentaneamente il soggetto. </a:t>
            </a:r>
          </a:p>
          <a:p>
            <a:pPr algn="just">
              <a:spcBef>
                <a:spcPct val="0"/>
              </a:spcBef>
              <a:buFontTx/>
              <a:buNone/>
            </a:pPr>
            <a:endParaRPr lang="it-IT" altLang="it-IT" sz="2000"/>
          </a:p>
          <a:p>
            <a:pPr algn="just">
              <a:spcBef>
                <a:spcPct val="0"/>
              </a:spcBef>
              <a:buFontTx/>
              <a:buNone/>
            </a:pPr>
            <a:r>
              <a:rPr lang="it-IT" altLang="it-IT" sz="2000"/>
              <a:t>In questo contesto i sintomatici, dai 6 anni in su, </a:t>
            </a:r>
            <a:r>
              <a:rPr lang="it-IT" altLang="it-IT" sz="2000" b="1"/>
              <a:t>dovranno indossare la mascherina chirurgica </a:t>
            </a:r>
            <a:r>
              <a:rPr lang="it-IT" altLang="it-IT" sz="2000">
                <a:solidFill>
                  <a:srgbClr val="FF0000"/>
                </a:solidFill>
              </a:rPr>
              <a:t>qualora non vi siano controindicazioni</a:t>
            </a:r>
            <a:r>
              <a:rPr lang="it-IT" altLang="it-IT" sz="2000"/>
              <a:t>, infine il soggetto dovrà uscire dall'istituto il prima possibile accompagnato dai genitori.</a:t>
            </a:r>
          </a:p>
          <a:p>
            <a:pPr algn="just">
              <a:spcBef>
                <a:spcPct val="0"/>
              </a:spcBef>
              <a:buFontTx/>
              <a:buNone/>
            </a:pPr>
            <a:endParaRPr lang="it-IT" altLang="it-IT" sz="2000"/>
          </a:p>
        </p:txBody>
      </p:sp>
      <p:sp>
        <p:nvSpPr>
          <p:cNvPr id="10243" name="Rettangolo 2">
            <a:extLst>
              <a:ext uri="{FF2B5EF4-FFF2-40B4-BE49-F238E27FC236}">
                <a16:creationId xmlns:a16="http://schemas.microsoft.com/office/drawing/2014/main" id="{113FFF39-D2A8-481F-88E8-52A3A9C95027}"/>
              </a:ext>
            </a:extLst>
          </p:cNvPr>
          <p:cNvSpPr>
            <a:spLocks noChangeArrowheads="1"/>
          </p:cNvSpPr>
          <p:nvPr/>
        </p:nvSpPr>
        <p:spPr bwMode="auto">
          <a:xfrm>
            <a:off x="971550" y="319088"/>
            <a:ext cx="4464050"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it-IT" altLang="it-IT" sz="2800"/>
              <a:t>Prevenzione dell’infezione </a:t>
            </a:r>
          </a:p>
          <a:p>
            <a:pPr>
              <a:spcBef>
                <a:spcPct val="0"/>
              </a:spcBef>
              <a:buFontTx/>
              <a:buNone/>
            </a:pPr>
            <a:r>
              <a:rPr lang="it-IT" altLang="it-IT" sz="2800"/>
              <a:t>in ambito scolastico </a:t>
            </a:r>
          </a:p>
        </p:txBody>
      </p:sp>
      <p:pic>
        <p:nvPicPr>
          <p:cNvPr id="10244" name="Immagine 3">
            <a:extLst>
              <a:ext uri="{FF2B5EF4-FFF2-40B4-BE49-F238E27FC236}">
                <a16:creationId xmlns:a16="http://schemas.microsoft.com/office/drawing/2014/main" id="{36EE9658-6204-49BE-B4BE-19239819A1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84888" y="319088"/>
            <a:ext cx="1809750"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Immagine 4">
            <a:extLst>
              <a:ext uri="{FF2B5EF4-FFF2-40B4-BE49-F238E27FC236}">
                <a16:creationId xmlns:a16="http://schemas.microsoft.com/office/drawing/2014/main" id="{2A0189A2-1B57-4546-8A17-D6910EB50A2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39113" y="233363"/>
            <a:ext cx="825500"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indicazioni per gli student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indicazioni per gli studenti</Template>
  <TotalTime>5</TotalTime>
  <Words>2186</Words>
  <Application>Microsoft Office PowerPoint</Application>
  <PresentationFormat>Presentazione su schermo (4:3)</PresentationFormat>
  <Paragraphs>134</Paragraphs>
  <Slides>25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25</vt:i4>
      </vt:variant>
    </vt:vector>
  </HeadingPairs>
  <TitlesOfParts>
    <vt:vector size="31" baseType="lpstr">
      <vt:lpstr>Calibri</vt:lpstr>
      <vt:lpstr>Arial</vt:lpstr>
      <vt:lpstr>Wingdings</vt:lpstr>
      <vt:lpstr>Arial Black</vt:lpstr>
      <vt:lpstr>lato-black</vt:lpstr>
      <vt:lpstr>indicazioni per gli studenti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ANGELA ZUMPANO</dc:creator>
  <cp:lastModifiedBy>ANGELA ZUMPANO</cp:lastModifiedBy>
  <cp:revision>1</cp:revision>
  <dcterms:created xsi:type="dcterms:W3CDTF">2020-09-18T17:19:11Z</dcterms:created>
  <dcterms:modified xsi:type="dcterms:W3CDTF">2020-09-18T17:24:35Z</dcterms:modified>
</cp:coreProperties>
</file>